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57" r:id="rId3"/>
    <p:sldId id="267" r:id="rId4"/>
    <p:sldId id="722" r:id="rId5"/>
    <p:sldId id="723" r:id="rId6"/>
    <p:sldId id="564" r:id="rId7"/>
    <p:sldId id="895" r:id="rId8"/>
    <p:sldId id="567" r:id="rId9"/>
    <p:sldId id="568" r:id="rId10"/>
    <p:sldId id="1598" r:id="rId11"/>
    <p:sldId id="1615" r:id="rId12"/>
    <p:sldId id="707" r:id="rId13"/>
    <p:sldId id="731" r:id="rId14"/>
    <p:sldId id="896" r:id="rId15"/>
    <p:sldId id="882" r:id="rId16"/>
    <p:sldId id="1626" r:id="rId17"/>
    <p:sldId id="1617" r:id="rId18"/>
    <p:sldId id="1618" r:id="rId19"/>
    <p:sldId id="1619" r:id="rId20"/>
    <p:sldId id="1620" r:id="rId21"/>
    <p:sldId id="1621" r:id="rId22"/>
    <p:sldId id="1622" r:id="rId23"/>
    <p:sldId id="1623" r:id="rId24"/>
    <p:sldId id="1627" r:id="rId25"/>
    <p:sldId id="1625" r:id="rId26"/>
    <p:sldId id="1616" r:id="rId27"/>
    <p:sldId id="1608" r:id="rId28"/>
    <p:sldId id="1607" r:id="rId29"/>
    <p:sldId id="1605" r:id="rId30"/>
    <p:sldId id="1614" r:id="rId31"/>
    <p:sldId id="1632" r:id="rId32"/>
    <p:sldId id="613" r:id="rId33"/>
    <p:sldId id="103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944" userDrawn="1">
          <p15:clr>
            <a:srgbClr val="A4A3A4"/>
          </p15:clr>
        </p15:guide>
        <p15:guide id="3" pos="3840" userDrawn="1">
          <p15:clr>
            <a:srgbClr val="A4A3A4"/>
          </p15:clr>
        </p15:guide>
        <p15:guide id="4" pos="600" userDrawn="1">
          <p15:clr>
            <a:srgbClr val="A4A3A4"/>
          </p15:clr>
        </p15:guide>
        <p15:guide id="5" pos="7080" userDrawn="1">
          <p15:clr>
            <a:srgbClr val="A4A3A4"/>
          </p15:clr>
        </p15:guide>
        <p15:guide id="6" orient="horz" pos="38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en, Jill" initials="GJ" lastIdx="1" clrIdx="0">
    <p:extLst>
      <p:ext uri="{19B8F6BF-5375-455C-9EA6-DF929625EA0E}">
        <p15:presenceInfo xmlns:p15="http://schemas.microsoft.com/office/powerpoint/2012/main" userId="S::Jill.Green@otsuka-us.com::9c6371b7-6eda-4579-ac5e-696d3ae537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4D49"/>
    <a:srgbClr val="6FBBC5"/>
    <a:srgbClr val="152C51"/>
    <a:srgbClr val="221D59"/>
    <a:srgbClr val="FFFFFF"/>
    <a:srgbClr val="8F80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467"/>
    <p:restoredTop sz="94694"/>
  </p:normalViewPr>
  <p:slideViewPr>
    <p:cSldViewPr snapToGrid="0" snapToObjects="1" showGuides="1">
      <p:cViewPr varScale="1">
        <p:scale>
          <a:sx n="128" d="100"/>
          <a:sy n="128" d="100"/>
        </p:scale>
        <p:origin x="872" y="176"/>
      </p:cViewPr>
      <p:guideLst>
        <p:guide orient="horz" pos="2160"/>
        <p:guide pos="1944"/>
        <p:guide pos="3840"/>
        <p:guide pos="600"/>
        <p:guide pos="7080"/>
        <p:guide orient="horz" pos="3864"/>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171" d="100"/>
          <a:sy n="171" d="100"/>
        </p:scale>
        <p:origin x="655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13T08:43:00.776" idx="1">
    <p:pos x="7328" y="61"/>
    <p:text>MRC Reviewer: Email from Dr. Guay-Woodford granting permission to utilize her intellectual property attached to this submission.</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D4A98-B7C6-7C4D-A648-33A043AA2301}" type="datetimeFigureOut">
              <a:rPr lang="en-US" smtClean="0"/>
              <a:t>10/18/24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F54990-D135-6947-8396-16FAD45EDFB8}" type="slidenum">
              <a:rPr lang="en-US" smtClean="0"/>
              <a:t>‹#›</a:t>
            </a:fld>
            <a:endParaRPr lang="en-US"/>
          </a:p>
        </p:txBody>
      </p:sp>
    </p:spTree>
    <p:extLst>
      <p:ext uri="{BB962C8B-B14F-4D97-AF65-F5344CB8AC3E}">
        <p14:creationId xmlns:p14="http://schemas.microsoft.com/office/powerpoint/2010/main" val="310727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Narrow" panose="020B0604020202020204" pitchFamily="34" charset="0"/>
              <a:cs typeface="Arial Narrow" panose="020B0604020202020204" pitchFamily="34" charset="0"/>
            </a:endParaRPr>
          </a:p>
        </p:txBody>
      </p:sp>
      <p:sp>
        <p:nvSpPr>
          <p:cNvPr id="4" name="Slide Number Placeholder 3"/>
          <p:cNvSpPr>
            <a:spLocks noGrp="1"/>
          </p:cNvSpPr>
          <p:nvPr>
            <p:ph type="sldNum" sz="quarter" idx="5"/>
          </p:nvPr>
        </p:nvSpPr>
        <p:spPr/>
        <p:txBody>
          <a:bodyPr/>
          <a:lstStyle/>
          <a:p>
            <a:fld id="{58F54990-D135-6947-8396-16FAD45EDFB8}" type="slidenum">
              <a:rPr lang="en-US" smtClean="0"/>
              <a:t>3</a:t>
            </a:fld>
            <a:endParaRPr lang="en-US"/>
          </a:p>
        </p:txBody>
      </p:sp>
    </p:spTree>
    <p:extLst>
      <p:ext uri="{BB962C8B-B14F-4D97-AF65-F5344CB8AC3E}">
        <p14:creationId xmlns:p14="http://schemas.microsoft.com/office/powerpoint/2010/main" val="2412268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p:cNvSpPr>
          <p:nvPr>
            <p:ph type="sldImg"/>
          </p:nvPr>
        </p:nvSpPr>
        <p:spPr>
          <a:xfrm>
            <a:off x="647700" y="835025"/>
            <a:ext cx="5564188" cy="3130550"/>
          </a:xfrm>
          <a:solidFill>
            <a:srgbClr val="FFFFFF"/>
          </a:solidFill>
          <a:ln/>
        </p:spPr>
      </p:sp>
      <p:sp>
        <p:nvSpPr>
          <p:cNvPr id="23554" name="Rectangle 3"/>
          <p:cNvSpPr>
            <a:spLocks noGrp="1" noChangeArrowheads="1"/>
          </p:cNvSpPr>
          <p:nvPr>
            <p:ph type="body" idx="1"/>
          </p:nvPr>
        </p:nvSpPr>
        <p:spPr>
          <a:xfrm>
            <a:off x="647700" y="4328561"/>
            <a:ext cx="5564188" cy="4116387"/>
          </a:xfrm>
          <a:solidFill>
            <a:srgbClr val="FFFFFF"/>
          </a:solid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eaLnBrk="1" hangingPunct="1"/>
            <a:r>
              <a:rPr lang="en-US" dirty="0">
                <a:latin typeface="Arial Narrow" charset="0"/>
                <a:ea typeface="ＭＳ Ｐゴシック" charset="0"/>
                <a:cs typeface="Arial Narrow" charset="0"/>
              </a:rPr>
              <a:t>PKD1 / PKD2 / GANAB and several other rarer disease genes</a:t>
            </a:r>
          </a:p>
        </p:txBody>
      </p:sp>
    </p:spTree>
    <p:extLst>
      <p:ext uri="{BB962C8B-B14F-4D97-AF65-F5344CB8AC3E}">
        <p14:creationId xmlns:p14="http://schemas.microsoft.com/office/powerpoint/2010/main" val="229400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p:spPr>
        <p:txBody>
          <a:bodyPr/>
          <a:lstStyle/>
          <a:p>
            <a:r>
              <a:rPr lang="en-US" dirty="0">
                <a:latin typeface="Arial Narrow" pitchFamily="-111" charset="0"/>
                <a:ea typeface="Arial Narrow" pitchFamily="-111" charset="0"/>
                <a:cs typeface="Arial Narrow" pitchFamily="-111" charset="0"/>
              </a:rPr>
              <a:t>Early onset</a:t>
            </a:r>
          </a:p>
          <a:p>
            <a:pPr marL="171450" indent="-171450">
              <a:buFont typeface="Arial" panose="020B0604020202020204" pitchFamily="34" charset="0"/>
              <a:buChar char="•"/>
            </a:pPr>
            <a:r>
              <a:rPr lang="en-US" dirty="0">
                <a:latin typeface="Arial Narrow" pitchFamily="-111" charset="0"/>
                <a:ea typeface="Arial Narrow" pitchFamily="-111" charset="0"/>
                <a:cs typeface="Arial Narrow" pitchFamily="-111" charset="0"/>
              </a:rPr>
              <a:t>Rapidly progressive PKD, up to 25% progress to ESKD by end of adolescence </a:t>
            </a:r>
          </a:p>
          <a:p>
            <a:endParaRPr lang="en-US" dirty="0">
              <a:latin typeface="Arial Narrow" pitchFamily="-111" charset="0"/>
              <a:ea typeface="Arial Narrow" pitchFamily="-111" charset="0"/>
              <a:cs typeface="Arial Narrow" pitchFamily="-111" charset="0"/>
            </a:endParaRPr>
          </a:p>
          <a:p>
            <a:r>
              <a:rPr lang="en-US" dirty="0">
                <a:latin typeface="Arial Narrow" pitchFamily="-111" charset="0"/>
                <a:ea typeface="Arial Narrow" pitchFamily="-111" charset="0"/>
                <a:cs typeface="Arial Narrow" pitchFamily="-111" charset="0"/>
              </a:rPr>
              <a:t>Childhood PKD </a:t>
            </a:r>
          </a:p>
          <a:p>
            <a:pPr marL="171450" indent="-171450">
              <a:buFont typeface="Arial" panose="020B0604020202020204" pitchFamily="34" charset="0"/>
              <a:buChar char="•"/>
            </a:pPr>
            <a:r>
              <a:rPr lang="en-US" dirty="0">
                <a:latin typeface="Arial Narrow" pitchFamily="-111" charset="0"/>
                <a:ea typeface="Arial Narrow" pitchFamily="-111" charset="0"/>
                <a:cs typeface="Arial Narrow" pitchFamily="-111" charset="0"/>
              </a:rPr>
              <a:t>Asymmetry</a:t>
            </a:r>
          </a:p>
          <a:p>
            <a:pPr marL="171450" indent="-171450">
              <a:buFont typeface="Arial" panose="020B0604020202020204" pitchFamily="34" charset="0"/>
              <a:buChar char="•"/>
            </a:pPr>
            <a:r>
              <a:rPr lang="en-US" dirty="0">
                <a:latin typeface="Arial Narrow" pitchFamily="-111" charset="0"/>
                <a:ea typeface="Arial Narrow" pitchFamily="-111" charset="0"/>
                <a:cs typeface="Arial Narrow" pitchFamily="-111" charset="0"/>
              </a:rPr>
              <a:t>Proteinuria/hematuria – more common than in adults</a:t>
            </a:r>
          </a:p>
        </p:txBody>
      </p:sp>
      <p:sp>
        <p:nvSpPr>
          <p:cNvPr id="25604" name="Slide Number Placeholder 3"/>
          <p:cNvSpPr>
            <a:spLocks noGrp="1"/>
          </p:cNvSpPr>
          <p:nvPr>
            <p:ph type="sldNum" sz="quarter" idx="5"/>
          </p:nvPr>
        </p:nvSpPr>
        <p:spPr>
          <a:noFill/>
        </p:spPr>
        <p:txBody>
          <a:bodyPr/>
          <a:lstStyle/>
          <a:p>
            <a:fld id="{68A72C9A-EC1C-954C-8543-35C94178096B}" type="slidenum">
              <a:rPr lang="en-US" smtClean="0">
                <a:latin typeface="Arial" pitchFamily="-111" charset="0"/>
                <a:ea typeface="ＭＳ Ｐゴシック" pitchFamily="-111" charset="-128"/>
                <a:cs typeface="ＭＳ Ｐゴシック" pitchFamily="-111" charset="-128"/>
              </a:rPr>
              <a:pPr/>
              <a:t>13</a:t>
            </a:fld>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881538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40B0EAB-8D52-B84A-A944-41F6DE3B6388}" type="slidenum">
              <a:rPr lang="en-US"/>
              <a:pPr/>
              <a:t>14</a:t>
            </a:fld>
            <a:endParaRPr lang="en-US"/>
          </a:p>
        </p:txBody>
      </p:sp>
      <p:sp>
        <p:nvSpPr>
          <p:cNvPr id="19459" name="Rectangle 2"/>
          <p:cNvSpPr>
            <a:spLocks noGrp="1" noRot="1" noChangeAspect="1" noChangeArrowheads="1"/>
          </p:cNvSpPr>
          <p:nvPr>
            <p:ph type="sldImg"/>
          </p:nvPr>
        </p:nvSpPr>
        <p:spPr>
          <a:xfrm>
            <a:off x="647700" y="835025"/>
            <a:ext cx="5564188" cy="3130550"/>
          </a:xfrm>
          <a:solidFill>
            <a:srgbClr val="FFFFFF"/>
          </a:solidFill>
          <a:ln/>
        </p:spPr>
      </p:sp>
      <p:sp>
        <p:nvSpPr>
          <p:cNvPr id="19460" name="Rectangle 3"/>
          <p:cNvSpPr>
            <a:spLocks noGrp="1" noChangeArrowheads="1"/>
          </p:cNvSpPr>
          <p:nvPr>
            <p:ph type="body" idx="1"/>
          </p:nvPr>
        </p:nvSpPr>
        <p:spPr>
          <a:xfrm>
            <a:off x="647700" y="4341813"/>
            <a:ext cx="5564188" cy="4116387"/>
          </a:xfrm>
          <a:solidFill>
            <a:srgbClr val="FFFFFF"/>
          </a:solidFill>
          <a:ln/>
        </p:spPr>
        <p:txBody>
          <a:bodyPr/>
          <a:lstStyle/>
          <a:p>
            <a:pPr marL="228600" indent="-228600" defTabSz="746125" eaLnBrk="1" hangingPunct="1">
              <a:buSzPct val="75000"/>
              <a:buFont typeface="Wingdings" pitchFamily="-111" charset="2"/>
              <a:buNone/>
            </a:pPr>
            <a:r>
              <a:rPr lang="en-US" dirty="0">
                <a:latin typeface="Arial Narrow" panose="020B0604020202020204" pitchFamily="34" charset="0"/>
                <a:ea typeface="ＭＳ Ｐゴシック" pitchFamily="-111" charset="-128"/>
                <a:cs typeface="Arial Narrow" panose="020B0604020202020204" pitchFamily="34" charset="0"/>
              </a:rPr>
              <a:t>These data compiled from adult studies</a:t>
            </a:r>
          </a:p>
        </p:txBody>
      </p:sp>
    </p:spTree>
    <p:extLst>
      <p:ext uri="{BB962C8B-B14F-4D97-AF65-F5344CB8AC3E}">
        <p14:creationId xmlns:p14="http://schemas.microsoft.com/office/powerpoint/2010/main" val="4143799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98E11089-D348-F743-B7AA-FB954ECDDE31}" type="slidenum">
              <a:rPr lang="en-US" sz="1200"/>
              <a:pPr/>
              <a:t>15</a:t>
            </a:fld>
            <a:endParaRPr lang="en-US" sz="1200"/>
          </a:p>
        </p:txBody>
      </p:sp>
      <p:sp>
        <p:nvSpPr>
          <p:cNvPr id="40963" name="Rectangle 2"/>
          <p:cNvSpPr>
            <a:spLocks noGrp="1" noRot="1" noChangeAspect="1" noChangeArrowheads="1"/>
          </p:cNvSpPr>
          <p:nvPr>
            <p:ph type="sldImg"/>
          </p:nvPr>
        </p:nvSpPr>
        <p:spPr>
          <a:xfrm>
            <a:off x="647700" y="835025"/>
            <a:ext cx="5564188" cy="3130550"/>
          </a:xfrm>
          <a:solidFill>
            <a:srgbClr val="FFFFFF"/>
          </a:solidFill>
          <a:ln/>
        </p:spPr>
      </p:sp>
      <p:sp>
        <p:nvSpPr>
          <p:cNvPr id="40964" name="Rectangle 3"/>
          <p:cNvSpPr>
            <a:spLocks noGrp="1" noChangeArrowheads="1"/>
          </p:cNvSpPr>
          <p:nvPr>
            <p:ph type="body" idx="1"/>
          </p:nvPr>
        </p:nvSpPr>
        <p:spPr>
          <a:xfrm>
            <a:off x="647700" y="4341813"/>
            <a:ext cx="5564188" cy="4116387"/>
          </a:xfrm>
          <a:solidFill>
            <a:srgbClr val="FFFFFF"/>
          </a:solid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a:lstStyle/>
          <a:p>
            <a:pPr defTabSz="746125" eaLnBrk="1" hangingPunct="1"/>
            <a:endParaRPr lang="en-US" dirty="0">
              <a:latin typeface="Arial Narrow"/>
              <a:ea typeface="ＭＳ Ｐゴシック" charset="0"/>
              <a:cs typeface="Arial Narrow"/>
            </a:endParaRPr>
          </a:p>
        </p:txBody>
      </p:sp>
    </p:spTree>
    <p:extLst>
      <p:ext uri="{BB962C8B-B14F-4D97-AF65-F5344CB8AC3E}">
        <p14:creationId xmlns:p14="http://schemas.microsoft.com/office/powerpoint/2010/main" val="284538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98E11089-D348-F743-B7AA-FB954ECDDE31}" type="slidenum">
              <a:rPr lang="en-US" sz="1200"/>
              <a:pPr/>
              <a:t>16</a:t>
            </a:fld>
            <a:endParaRPr lang="en-US" sz="1200"/>
          </a:p>
        </p:txBody>
      </p:sp>
      <p:sp>
        <p:nvSpPr>
          <p:cNvPr id="40963" name="Rectangle 2"/>
          <p:cNvSpPr>
            <a:spLocks noGrp="1" noRot="1" noChangeAspect="1" noChangeArrowheads="1"/>
          </p:cNvSpPr>
          <p:nvPr>
            <p:ph type="sldImg"/>
          </p:nvPr>
        </p:nvSpPr>
        <p:spPr>
          <a:xfrm>
            <a:off x="647700" y="835025"/>
            <a:ext cx="5564188" cy="3130550"/>
          </a:xfrm>
          <a:solidFill>
            <a:srgbClr val="FFFFFF"/>
          </a:solidFill>
          <a:ln/>
        </p:spPr>
      </p:sp>
      <p:sp>
        <p:nvSpPr>
          <p:cNvPr id="40964" name="Rectangle 3"/>
          <p:cNvSpPr>
            <a:spLocks noGrp="1" noChangeArrowheads="1"/>
          </p:cNvSpPr>
          <p:nvPr>
            <p:ph type="body" idx="1"/>
          </p:nvPr>
        </p:nvSpPr>
        <p:spPr>
          <a:xfrm>
            <a:off x="647700" y="4341813"/>
            <a:ext cx="5564188" cy="4116387"/>
          </a:xfrm>
          <a:solidFill>
            <a:srgbClr val="FFFFFF"/>
          </a:solidFill>
          <a:ln/>
          <a:extLst>
            <a:ext uri="{FAA26D3D-D897-4be2-8F04-BA451C77F1D7}">
              <ma14:placeholderFlag xmlns=""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a:lstStyle/>
          <a:p>
            <a:pPr defTabSz="746125" eaLnBrk="1" hangingPunct="1"/>
            <a:endParaRPr lang="en-US" dirty="0">
              <a:latin typeface="Arial Narrow"/>
              <a:ea typeface="ＭＳ Ｐゴシック" charset="0"/>
              <a:cs typeface="Arial Narrow"/>
            </a:endParaRPr>
          </a:p>
        </p:txBody>
      </p:sp>
    </p:spTree>
    <p:extLst>
      <p:ext uri="{BB962C8B-B14F-4D97-AF65-F5344CB8AC3E}">
        <p14:creationId xmlns:p14="http://schemas.microsoft.com/office/powerpoint/2010/main" val="1661600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5A21495-B109-8640-A478-F28FD77FB9E9}" type="slidenum">
              <a:rPr lang="en-US">
                <a:latin typeface="Arial" pitchFamily="-111" charset="0"/>
                <a:ea typeface="ＭＳ Ｐゴシック" pitchFamily="-111" charset="-128"/>
                <a:cs typeface="ＭＳ Ｐゴシック" pitchFamily="-111" charset="-128"/>
              </a:rPr>
              <a:pPr/>
              <a:t>17</a:t>
            </a:fld>
            <a:endParaRPr lang="en-US">
              <a:latin typeface="Arial" pitchFamily="-111" charset="0"/>
              <a:ea typeface="ＭＳ Ｐゴシック" pitchFamily="-111" charset="-128"/>
              <a:cs typeface="ＭＳ Ｐゴシック" pitchFamily="-111" charset="-128"/>
            </a:endParaRPr>
          </a:p>
        </p:txBody>
      </p:sp>
      <p:sp>
        <p:nvSpPr>
          <p:cNvPr id="22531" name="Rectangle 2"/>
          <p:cNvSpPr>
            <a:spLocks noGrp="1" noRot="1" noChangeAspect="1" noChangeArrowheads="1"/>
          </p:cNvSpPr>
          <p:nvPr>
            <p:ph type="sldImg"/>
          </p:nvPr>
        </p:nvSpPr>
        <p:spPr>
          <a:xfrm>
            <a:off x="647700" y="835025"/>
            <a:ext cx="5564188" cy="3130550"/>
          </a:xfrm>
          <a:solidFill>
            <a:srgbClr val="FFFFFF"/>
          </a:solidFill>
          <a:ln/>
        </p:spPr>
      </p:sp>
      <p:sp>
        <p:nvSpPr>
          <p:cNvPr id="22532" name="Rectangle 3"/>
          <p:cNvSpPr>
            <a:spLocks noGrp="1" noChangeArrowheads="1"/>
          </p:cNvSpPr>
          <p:nvPr>
            <p:ph type="body" idx="1"/>
          </p:nvPr>
        </p:nvSpPr>
        <p:spPr>
          <a:xfrm>
            <a:off x="647700" y="4341813"/>
            <a:ext cx="5564188" cy="4116387"/>
          </a:xfrm>
          <a:solidFill>
            <a:srgbClr val="FFFFFF"/>
          </a:solidFill>
          <a:ln/>
        </p:spPr>
        <p:txBody>
          <a:bodyPr/>
          <a:lstStyle/>
          <a:p>
            <a:endParaRPr lang="en-US" dirty="0">
              <a:latin typeface="Arial Narrow" pitchFamily="-111" charset="0"/>
              <a:ea typeface="Arial Narrow" pitchFamily="-111" charset="0"/>
              <a:cs typeface="Arial Narrow" pitchFamily="-111" charset="0"/>
            </a:endParaRPr>
          </a:p>
        </p:txBody>
      </p:sp>
    </p:spTree>
    <p:extLst>
      <p:ext uri="{BB962C8B-B14F-4D97-AF65-F5344CB8AC3E}">
        <p14:creationId xmlns:p14="http://schemas.microsoft.com/office/powerpoint/2010/main" val="2815553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5A21495-B109-8640-A478-F28FD77FB9E9}" type="slidenum">
              <a:rPr lang="en-US">
                <a:latin typeface="Arial" pitchFamily="-111" charset="0"/>
                <a:ea typeface="ＭＳ Ｐゴシック" pitchFamily="-111" charset="-128"/>
                <a:cs typeface="ＭＳ Ｐゴシック" pitchFamily="-111" charset="-128"/>
              </a:rPr>
              <a:pPr/>
              <a:t>18</a:t>
            </a:fld>
            <a:endParaRPr lang="en-US">
              <a:latin typeface="Arial" pitchFamily="-111" charset="0"/>
              <a:ea typeface="ＭＳ Ｐゴシック" pitchFamily="-111" charset="-128"/>
              <a:cs typeface="ＭＳ Ｐゴシック" pitchFamily="-111" charset="-128"/>
            </a:endParaRPr>
          </a:p>
        </p:txBody>
      </p:sp>
      <p:sp>
        <p:nvSpPr>
          <p:cNvPr id="22531" name="Rectangle 2"/>
          <p:cNvSpPr>
            <a:spLocks noGrp="1" noRot="1" noChangeAspect="1" noChangeArrowheads="1"/>
          </p:cNvSpPr>
          <p:nvPr>
            <p:ph type="sldImg"/>
          </p:nvPr>
        </p:nvSpPr>
        <p:spPr>
          <a:xfrm>
            <a:off x="647700" y="835025"/>
            <a:ext cx="5564188" cy="3130550"/>
          </a:xfrm>
          <a:solidFill>
            <a:srgbClr val="FFFFFF"/>
          </a:solidFill>
          <a:ln/>
        </p:spPr>
      </p:sp>
      <p:sp>
        <p:nvSpPr>
          <p:cNvPr id="5" name="Notes Placeholder 1"/>
          <p:cNvSpPr>
            <a:spLocks noGrp="1"/>
          </p:cNvSpPr>
          <p:nvPr>
            <p:ph type="body" sz="quarter" idx="3"/>
          </p:nvPr>
        </p:nvSpPr>
        <p:spPr>
          <a:xfrm>
            <a:off x="685800" y="4343400"/>
            <a:ext cx="5486400" cy="4114800"/>
          </a:xfrm>
        </p:spPr>
        <p:txBody>
          <a:bodyPr/>
          <a:lstStyle/>
          <a:p>
            <a:endParaRPr lang="en-US" dirty="0">
              <a:latin typeface="Arial Narrow"/>
              <a:cs typeface="Arial Narrow"/>
            </a:endParaRPr>
          </a:p>
        </p:txBody>
      </p:sp>
    </p:spTree>
    <p:extLst>
      <p:ext uri="{BB962C8B-B14F-4D97-AF65-F5344CB8AC3E}">
        <p14:creationId xmlns:p14="http://schemas.microsoft.com/office/powerpoint/2010/main" val="4088219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D70809E-48EC-B64C-9CCC-79C730648DF8}" type="slidenum">
              <a:rPr lang="en-US">
                <a:latin typeface="Arial" pitchFamily="-111" charset="0"/>
                <a:ea typeface="ＭＳ Ｐゴシック" pitchFamily="-111" charset="-128"/>
                <a:cs typeface="ＭＳ Ｐゴシック" pitchFamily="-111" charset="-128"/>
              </a:rPr>
              <a:pPr/>
              <a:t>19</a:t>
            </a:fld>
            <a:endParaRPr lang="en-US">
              <a:latin typeface="Arial" pitchFamily="-111" charset="0"/>
              <a:ea typeface="ＭＳ Ｐゴシック" pitchFamily="-111" charset="-128"/>
              <a:cs typeface="ＭＳ Ｐゴシック" pitchFamily="-111" charset="-128"/>
            </a:endParaRPr>
          </a:p>
        </p:txBody>
      </p:sp>
      <p:sp>
        <p:nvSpPr>
          <p:cNvPr id="19459" name="Rectangle 2"/>
          <p:cNvSpPr>
            <a:spLocks noGrp="1" noRot="1" noChangeAspect="1" noChangeArrowheads="1"/>
          </p:cNvSpPr>
          <p:nvPr>
            <p:ph type="sldImg"/>
          </p:nvPr>
        </p:nvSpPr>
        <p:spPr>
          <a:xfrm>
            <a:off x="647700" y="835025"/>
            <a:ext cx="5564188" cy="3130550"/>
          </a:xfrm>
          <a:solidFill>
            <a:srgbClr val="FFFFFF"/>
          </a:solidFill>
          <a:ln/>
        </p:spPr>
      </p:sp>
      <p:sp>
        <p:nvSpPr>
          <p:cNvPr id="19460" name="Rectangle 3"/>
          <p:cNvSpPr>
            <a:spLocks noGrp="1" noChangeArrowheads="1"/>
          </p:cNvSpPr>
          <p:nvPr>
            <p:ph type="body" idx="1"/>
          </p:nvPr>
        </p:nvSpPr>
        <p:spPr>
          <a:xfrm>
            <a:off x="647700" y="4341813"/>
            <a:ext cx="5564188" cy="4116387"/>
          </a:xfrm>
          <a:solidFill>
            <a:srgbClr val="FFFFFF"/>
          </a:solidFill>
          <a:ln/>
        </p:spPr>
        <p:txBody>
          <a:bodyPr/>
          <a:lstStyle/>
          <a:p>
            <a:pPr defTabSz="746125" eaLnBrk="1" hangingPunct="1"/>
            <a:r>
              <a:rPr lang="en-US" dirty="0">
                <a:latin typeface="Arial Narrow"/>
                <a:ea typeface="Arial Narrow" pitchFamily="-111" charset="0"/>
                <a:cs typeface="Arial Narrow"/>
              </a:rPr>
              <a:t>Using EHR to establish</a:t>
            </a:r>
          </a:p>
          <a:p>
            <a:pPr marL="171450" indent="-171450" defTabSz="746125" eaLnBrk="1" hangingPunct="1">
              <a:buFont typeface="Arial" panose="020B0604020202020204" pitchFamily="34" charset="0"/>
              <a:buChar char="•"/>
            </a:pPr>
            <a:r>
              <a:rPr lang="en-US" dirty="0">
                <a:latin typeface="Arial Narrow"/>
                <a:ea typeface="Arial Narrow" pitchFamily="-111" charset="0"/>
                <a:cs typeface="Arial Narrow"/>
              </a:rPr>
              <a:t>Incidence – how many new babes born per year</a:t>
            </a:r>
          </a:p>
          <a:p>
            <a:pPr marL="171450" indent="-171450" defTabSz="746125" eaLnBrk="1" hangingPunct="1">
              <a:buFont typeface="Arial" panose="020B0604020202020204" pitchFamily="34" charset="0"/>
              <a:buChar char="•"/>
            </a:pPr>
            <a:r>
              <a:rPr lang="en-US" dirty="0">
                <a:latin typeface="Arial Narrow"/>
                <a:ea typeface="Arial Narrow" pitchFamily="-111" charset="0"/>
                <a:cs typeface="Arial Narrow"/>
              </a:rPr>
              <a:t>Prevalence – how many patients currently alive</a:t>
            </a:r>
          </a:p>
          <a:p>
            <a:pPr marL="171450" indent="-171450" defTabSz="746125" eaLnBrk="1" hangingPunct="1">
              <a:buFont typeface="Arial" panose="020B0604020202020204" pitchFamily="34" charset="0"/>
              <a:buChar char="•"/>
            </a:pPr>
            <a:r>
              <a:rPr lang="en-US" dirty="0">
                <a:latin typeface="Arial Narrow"/>
                <a:ea typeface="Arial Narrow" pitchFamily="-111" charset="0"/>
                <a:cs typeface="Arial Narrow"/>
              </a:rPr>
              <a:t>Perinatal mortality</a:t>
            </a:r>
          </a:p>
        </p:txBody>
      </p:sp>
    </p:spTree>
    <p:extLst>
      <p:ext uri="{BB962C8B-B14F-4D97-AF65-F5344CB8AC3E}">
        <p14:creationId xmlns:p14="http://schemas.microsoft.com/office/powerpoint/2010/main" val="1667683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D3D7A1D-298F-EE43-AE2D-DCBC3859C62D}" type="slidenum">
              <a:rPr lang="en-US" sz="1200"/>
              <a:pPr algn="r"/>
              <a:t>20</a:t>
            </a:fld>
            <a:endParaRPr lang="en-US" sz="1200"/>
          </a:p>
        </p:txBody>
      </p:sp>
      <p:sp>
        <p:nvSpPr>
          <p:cNvPr id="29698" name="Rectangle 2"/>
          <p:cNvSpPr>
            <a:spLocks noGrp="1" noRot="1" noChangeAspect="1" noChangeArrowheads="1" noTextEdit="1"/>
          </p:cNvSpPr>
          <p:nvPr>
            <p:ph type="sldImg"/>
          </p:nvPr>
        </p:nvSpPr>
        <p:spPr>
          <a:xfrm>
            <a:off x="647700" y="835025"/>
            <a:ext cx="5564188" cy="3130550"/>
          </a:xfrm>
          <a:solidFill>
            <a:srgbClr val="FFFFFF"/>
          </a:solidFill>
          <a:ln/>
        </p:spPr>
      </p:sp>
      <p:sp>
        <p:nvSpPr>
          <p:cNvPr id="29699" name="Rectangle 3"/>
          <p:cNvSpPr>
            <a:spLocks noGrp="1" noChangeArrowheads="1"/>
          </p:cNvSpPr>
          <p:nvPr>
            <p:ph type="body" idx="1"/>
          </p:nvPr>
        </p:nvSpPr>
        <p:spPr>
          <a:xfrm>
            <a:off x="647700" y="4343400"/>
            <a:ext cx="5564188" cy="4116388"/>
          </a:xfrm>
          <a:solidFill>
            <a:srgbClr val="FFFFFF"/>
          </a:solid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746125"/>
            <a:endParaRPr lang="en-US" dirty="0">
              <a:latin typeface="Arial Narrow" charset="0"/>
              <a:ea typeface="ＭＳ Ｐゴシック" charset="0"/>
              <a:cs typeface="ＭＳ Ｐゴシック" charset="0"/>
            </a:endParaRPr>
          </a:p>
        </p:txBody>
      </p:sp>
      <p:sp>
        <p:nvSpPr>
          <p:cNvPr id="29700" name="Slide Number Placeholder 4"/>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5D0984E-921B-934E-9102-A7EEB530B00C}" type="slidenum">
              <a:rPr lang="en-US" sz="1200"/>
              <a:pPr/>
              <a:t>20</a:t>
            </a:fld>
            <a:endParaRPr lang="en-US" sz="1200"/>
          </a:p>
        </p:txBody>
      </p:sp>
    </p:spTree>
    <p:extLst>
      <p:ext uri="{BB962C8B-B14F-4D97-AF65-F5344CB8AC3E}">
        <p14:creationId xmlns:p14="http://schemas.microsoft.com/office/powerpoint/2010/main" val="3956869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DAF0D76B-4B89-6642-898D-3364E6941EB5}" type="slidenum">
              <a:rPr lang="en-US"/>
              <a:pPr/>
              <a:t>21</a:t>
            </a:fld>
            <a:endParaRPr lang="en-US"/>
          </a:p>
        </p:txBody>
      </p:sp>
      <p:sp>
        <p:nvSpPr>
          <p:cNvPr id="64515"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6" name="Rectangle 3"/>
          <p:cNvSpPr>
            <a:spLocks noGrp="1" noChangeArrowheads="1"/>
          </p:cNvSpPr>
          <p:nvPr>
            <p:ph type="body" idx="1"/>
          </p:nvPr>
        </p:nvSpPr>
        <p:spPr>
          <a:xfrm>
            <a:off x="380999" y="4400550"/>
            <a:ext cx="6095999" cy="3600450"/>
          </a:xfrm>
          <a:solidFill>
            <a:srgbClr val="FFFFFF"/>
          </a:solidFill>
          <a:ln/>
        </p:spPr>
        <p:txBody>
          <a:bodyPr/>
          <a:lstStyle/>
          <a:p>
            <a:endParaRPr lang="en-US" dirty="0">
              <a:latin typeface="Arial Narrow"/>
              <a:ea typeface="ＭＳ Ｐゴシック" pitchFamily="-111" charset="-128"/>
              <a:cs typeface="Arial Narrow"/>
            </a:endParaRPr>
          </a:p>
        </p:txBody>
      </p:sp>
    </p:spTree>
    <p:extLst>
      <p:ext uri="{BB962C8B-B14F-4D97-AF65-F5344CB8AC3E}">
        <p14:creationId xmlns:p14="http://schemas.microsoft.com/office/powerpoint/2010/main" val="3557914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40B0EAB-8D52-B84A-A944-41F6DE3B6388}" type="slidenum">
              <a:rPr lang="en-US"/>
              <a:pPr/>
              <a:t>4</a:t>
            </a:fld>
            <a:endParaRPr lang="en-US"/>
          </a:p>
        </p:txBody>
      </p:sp>
      <p:sp>
        <p:nvSpPr>
          <p:cNvPr id="19459" name="Rectangle 2"/>
          <p:cNvSpPr>
            <a:spLocks noGrp="1" noRot="1" noChangeAspect="1" noChangeArrowheads="1"/>
          </p:cNvSpPr>
          <p:nvPr>
            <p:ph type="sldImg"/>
          </p:nvPr>
        </p:nvSpPr>
        <p:spPr>
          <a:xfrm>
            <a:off x="647700" y="835025"/>
            <a:ext cx="5564188" cy="3130550"/>
          </a:xfrm>
          <a:solidFill>
            <a:srgbClr val="FFFFFF"/>
          </a:solidFill>
          <a:ln/>
        </p:spPr>
      </p:sp>
      <p:sp>
        <p:nvSpPr>
          <p:cNvPr id="19460" name="Rectangle 3"/>
          <p:cNvSpPr>
            <a:spLocks noGrp="1" noChangeArrowheads="1"/>
          </p:cNvSpPr>
          <p:nvPr>
            <p:ph type="body" idx="1"/>
          </p:nvPr>
        </p:nvSpPr>
        <p:spPr>
          <a:xfrm>
            <a:off x="647700" y="4341813"/>
            <a:ext cx="5564188" cy="4116387"/>
          </a:xfrm>
          <a:solidFill>
            <a:srgbClr val="FFFFFF"/>
          </a:solidFill>
          <a:ln/>
        </p:spPr>
        <p:txBody>
          <a:bodyPr/>
          <a:lstStyle/>
          <a:p>
            <a:pPr marL="228600" indent="-228600" defTabSz="746125" eaLnBrk="1" hangingPunct="1"/>
            <a:r>
              <a:rPr lang="en-US" dirty="0">
                <a:latin typeface="Arial Narrow" panose="020B0604020202020204" pitchFamily="34" charset="0"/>
                <a:ea typeface="ＭＳ Ｐゴシック" pitchFamily="-111" charset="-128"/>
                <a:cs typeface="Arial Narrow" panose="020B0604020202020204" pitchFamily="34" charset="0"/>
              </a:rPr>
              <a:t>I have organized this presentation into 3 parts …..</a:t>
            </a:r>
          </a:p>
        </p:txBody>
      </p:sp>
    </p:spTree>
    <p:extLst>
      <p:ext uri="{BB962C8B-B14F-4D97-AF65-F5344CB8AC3E}">
        <p14:creationId xmlns:p14="http://schemas.microsoft.com/office/powerpoint/2010/main" val="2493195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DAF0D76B-4B89-6642-898D-3364E6941EB5}" type="slidenum">
              <a:rPr lang="en-US"/>
              <a:pPr/>
              <a:t>22</a:t>
            </a:fld>
            <a:endParaRPr lang="en-US"/>
          </a:p>
        </p:txBody>
      </p:sp>
      <p:sp>
        <p:nvSpPr>
          <p:cNvPr id="64515"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6" name="Rectangle 3"/>
          <p:cNvSpPr>
            <a:spLocks noGrp="1" noChangeArrowheads="1"/>
          </p:cNvSpPr>
          <p:nvPr>
            <p:ph type="body" idx="1"/>
          </p:nvPr>
        </p:nvSpPr>
        <p:spPr>
          <a:xfrm>
            <a:off x="381000" y="4400550"/>
            <a:ext cx="6096000" cy="3600450"/>
          </a:xfrm>
          <a:solidFill>
            <a:srgbClr val="FFFFFF"/>
          </a:solidFill>
          <a:ln/>
        </p:spPr>
        <p:txBody>
          <a:bodyPr/>
          <a:lstStyle/>
          <a:p>
            <a:endParaRPr lang="en-US" dirty="0">
              <a:latin typeface="Arial Narrow"/>
              <a:ea typeface="ＭＳ Ｐゴシック" pitchFamily="-111" charset="-128"/>
              <a:cs typeface="Arial Narrow"/>
            </a:endParaRPr>
          </a:p>
        </p:txBody>
      </p:sp>
    </p:spTree>
    <p:extLst>
      <p:ext uri="{BB962C8B-B14F-4D97-AF65-F5344CB8AC3E}">
        <p14:creationId xmlns:p14="http://schemas.microsoft.com/office/powerpoint/2010/main" val="3635639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endParaRPr lang="en-US" dirty="0">
              <a:latin typeface="Arial Narrow" pitchFamily="-111" charset="0"/>
              <a:ea typeface="Arial Narrow" pitchFamily="-111" charset="0"/>
              <a:cs typeface="Arial Narrow" pitchFamily="-111" charset="0"/>
            </a:endParaRPr>
          </a:p>
        </p:txBody>
      </p:sp>
      <p:sp>
        <p:nvSpPr>
          <p:cNvPr id="31748" name="Slide Number Placeholder 3"/>
          <p:cNvSpPr>
            <a:spLocks noGrp="1"/>
          </p:cNvSpPr>
          <p:nvPr>
            <p:ph type="sldNum" sz="quarter" idx="5"/>
          </p:nvPr>
        </p:nvSpPr>
        <p:spPr>
          <a:noFill/>
        </p:spPr>
        <p:txBody>
          <a:bodyPr/>
          <a:lstStyle/>
          <a:p>
            <a:fld id="{F59B0EC4-CEF3-A441-923B-5EF97DC6FCF0}" type="slidenum">
              <a:rPr lang="en-US" smtClean="0">
                <a:latin typeface="Arial" pitchFamily="-111" charset="0"/>
                <a:ea typeface="ＭＳ Ｐゴシック" pitchFamily="-111" charset="-128"/>
                <a:cs typeface="ＭＳ Ｐゴシック" pitchFamily="-111" charset="-128"/>
              </a:rPr>
              <a:pPr/>
              <a:t>23</a:t>
            </a:fld>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631306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98E11089-D348-F743-B7AA-FB954ECDDE31}" type="slidenum">
              <a:rPr lang="en-US" sz="1200"/>
              <a:pPr/>
              <a:t>24</a:t>
            </a:fld>
            <a:endParaRPr lang="en-US" sz="1200"/>
          </a:p>
        </p:txBody>
      </p:sp>
      <p:sp>
        <p:nvSpPr>
          <p:cNvPr id="40963" name="Rectangle 2"/>
          <p:cNvSpPr>
            <a:spLocks noGrp="1" noRot="1" noChangeAspect="1" noChangeArrowheads="1"/>
          </p:cNvSpPr>
          <p:nvPr>
            <p:ph type="sldImg"/>
          </p:nvPr>
        </p:nvSpPr>
        <p:spPr>
          <a:xfrm>
            <a:off x="647700" y="835025"/>
            <a:ext cx="5564188" cy="3130550"/>
          </a:xfrm>
          <a:solidFill>
            <a:srgbClr val="FFFFFF"/>
          </a:solidFill>
          <a:ln/>
        </p:spPr>
      </p:sp>
      <p:sp>
        <p:nvSpPr>
          <p:cNvPr id="40964" name="Rectangle 3"/>
          <p:cNvSpPr>
            <a:spLocks noGrp="1" noChangeArrowheads="1"/>
          </p:cNvSpPr>
          <p:nvPr>
            <p:ph type="body" idx="1"/>
          </p:nvPr>
        </p:nvSpPr>
        <p:spPr>
          <a:xfrm>
            <a:off x="647700" y="4341813"/>
            <a:ext cx="5564188" cy="4116387"/>
          </a:xfrm>
          <a:solidFill>
            <a:srgbClr val="FFFFFF"/>
          </a:solid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a:lstStyle/>
          <a:p>
            <a:pPr defTabSz="746125" eaLnBrk="1" hangingPunct="1"/>
            <a:endParaRPr lang="en-US" dirty="0">
              <a:latin typeface="Arial Narrow"/>
              <a:ea typeface="ＭＳ Ｐゴシック" charset="0"/>
              <a:cs typeface="Arial Narrow"/>
            </a:endParaRPr>
          </a:p>
        </p:txBody>
      </p:sp>
    </p:spTree>
    <p:extLst>
      <p:ext uri="{BB962C8B-B14F-4D97-AF65-F5344CB8AC3E}">
        <p14:creationId xmlns:p14="http://schemas.microsoft.com/office/powerpoint/2010/main" val="3210489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40B0EAB-8D52-B84A-A944-41F6DE3B6388}" type="slidenum">
              <a:rPr lang="en-US"/>
              <a:pPr/>
              <a:t>26</a:t>
            </a:fld>
            <a:endParaRPr lang="en-US"/>
          </a:p>
        </p:txBody>
      </p:sp>
      <p:sp>
        <p:nvSpPr>
          <p:cNvPr id="19459" name="Rectangle 2"/>
          <p:cNvSpPr>
            <a:spLocks noGrp="1" noRot="1" noChangeAspect="1" noChangeArrowheads="1"/>
          </p:cNvSpPr>
          <p:nvPr>
            <p:ph type="sldImg"/>
          </p:nvPr>
        </p:nvSpPr>
        <p:spPr>
          <a:xfrm>
            <a:off x="647700" y="835025"/>
            <a:ext cx="5564188" cy="3130550"/>
          </a:xfrm>
          <a:solidFill>
            <a:srgbClr val="FFFFFF"/>
          </a:solidFill>
          <a:ln/>
        </p:spPr>
      </p:sp>
      <p:sp>
        <p:nvSpPr>
          <p:cNvPr id="19460" name="Rectangle 3"/>
          <p:cNvSpPr>
            <a:spLocks noGrp="1" noChangeArrowheads="1"/>
          </p:cNvSpPr>
          <p:nvPr>
            <p:ph type="body" idx="1"/>
          </p:nvPr>
        </p:nvSpPr>
        <p:spPr>
          <a:xfrm>
            <a:off x="647700" y="4341813"/>
            <a:ext cx="5564188" cy="4116387"/>
          </a:xfrm>
          <a:solidFill>
            <a:srgbClr val="FFFFFF"/>
          </a:solidFill>
          <a:ln/>
        </p:spPr>
        <p:txBody>
          <a:bodyPr/>
          <a:lstStyle/>
          <a:p>
            <a:pPr marL="228600" indent="-228600" defTabSz="746125" eaLnBrk="1" hangingPunct="1"/>
            <a:r>
              <a:rPr lang="en-US" dirty="0">
                <a:latin typeface="Arial Narrow" panose="020B0604020202020204" pitchFamily="34" charset="0"/>
                <a:ea typeface="ＭＳ Ｐゴシック" pitchFamily="-111" charset="-128"/>
                <a:cs typeface="Arial Narrow" panose="020B0604020202020204" pitchFamily="34" charset="0"/>
              </a:rPr>
              <a:t>I have organized this presentation into 3 parts …..</a:t>
            </a:r>
          </a:p>
        </p:txBody>
      </p:sp>
    </p:spTree>
    <p:extLst>
      <p:ext uri="{BB962C8B-B14F-4D97-AF65-F5344CB8AC3E}">
        <p14:creationId xmlns:p14="http://schemas.microsoft.com/office/powerpoint/2010/main" val="69377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40B0EAB-8D52-B84A-A944-41F6DE3B6388}" type="slidenum">
              <a:rPr lang="en-US"/>
              <a:pPr/>
              <a:t>27</a:t>
            </a:fld>
            <a:endParaRPr lang="en-US"/>
          </a:p>
        </p:txBody>
      </p:sp>
      <p:sp>
        <p:nvSpPr>
          <p:cNvPr id="19459" name="Rectangle 2"/>
          <p:cNvSpPr>
            <a:spLocks noGrp="1" noRot="1" noChangeAspect="1" noChangeArrowheads="1"/>
          </p:cNvSpPr>
          <p:nvPr>
            <p:ph type="sldImg"/>
          </p:nvPr>
        </p:nvSpPr>
        <p:spPr>
          <a:xfrm>
            <a:off x="647700" y="835025"/>
            <a:ext cx="5564188" cy="3130550"/>
          </a:xfrm>
          <a:solidFill>
            <a:srgbClr val="FFFFFF"/>
          </a:solidFill>
          <a:ln/>
        </p:spPr>
      </p:sp>
      <p:sp>
        <p:nvSpPr>
          <p:cNvPr id="19460" name="Rectangle 3"/>
          <p:cNvSpPr>
            <a:spLocks noGrp="1" noChangeArrowheads="1"/>
          </p:cNvSpPr>
          <p:nvPr>
            <p:ph type="body" idx="1"/>
          </p:nvPr>
        </p:nvSpPr>
        <p:spPr>
          <a:xfrm>
            <a:off x="647700" y="4341813"/>
            <a:ext cx="5564188" cy="4116387"/>
          </a:xfrm>
          <a:solidFill>
            <a:srgbClr val="FFFFFF"/>
          </a:solidFill>
          <a:ln/>
        </p:spPr>
        <p:txBody>
          <a:bodyPr/>
          <a:lstStyle/>
          <a:p>
            <a:pPr marL="228600" indent="-228600" defTabSz="746125" eaLnBrk="1" hangingPunct="1">
              <a:buSzPct val="75000"/>
              <a:buFont typeface="Wingdings" pitchFamily="-111" charset="2"/>
              <a:buNone/>
            </a:pPr>
            <a:r>
              <a:rPr lang="en-US" dirty="0">
                <a:latin typeface="Arial Narrow" panose="020B0604020202020204" pitchFamily="34" charset="0"/>
                <a:ea typeface="ＭＳ Ｐゴシック" pitchFamily="-111" charset="-128"/>
                <a:cs typeface="Arial Narrow" panose="020B0604020202020204" pitchFamily="34" charset="0"/>
              </a:rPr>
              <a:t>Now let’s get more specific</a:t>
            </a:r>
          </a:p>
        </p:txBody>
      </p:sp>
    </p:spTree>
    <p:extLst>
      <p:ext uri="{BB962C8B-B14F-4D97-AF65-F5344CB8AC3E}">
        <p14:creationId xmlns:p14="http://schemas.microsoft.com/office/powerpoint/2010/main" val="2509869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40B0EAB-8D52-B84A-A944-41F6DE3B6388}" type="slidenum">
              <a:rPr lang="en-US"/>
              <a:pPr/>
              <a:t>28</a:t>
            </a:fld>
            <a:endParaRPr lang="en-US"/>
          </a:p>
        </p:txBody>
      </p:sp>
      <p:sp>
        <p:nvSpPr>
          <p:cNvPr id="19459" name="Rectangle 2"/>
          <p:cNvSpPr>
            <a:spLocks noGrp="1" noRot="1" noChangeAspect="1" noChangeArrowheads="1"/>
          </p:cNvSpPr>
          <p:nvPr>
            <p:ph type="sldImg"/>
          </p:nvPr>
        </p:nvSpPr>
        <p:spPr>
          <a:xfrm>
            <a:off x="647700" y="835025"/>
            <a:ext cx="5564188" cy="3130550"/>
          </a:xfrm>
          <a:solidFill>
            <a:srgbClr val="FFFFFF"/>
          </a:solidFill>
          <a:ln/>
        </p:spPr>
      </p:sp>
      <p:sp>
        <p:nvSpPr>
          <p:cNvPr id="19460" name="Rectangle 3"/>
          <p:cNvSpPr>
            <a:spLocks noGrp="1" noChangeArrowheads="1"/>
          </p:cNvSpPr>
          <p:nvPr>
            <p:ph type="body" idx="1"/>
          </p:nvPr>
        </p:nvSpPr>
        <p:spPr>
          <a:xfrm>
            <a:off x="647700" y="4341813"/>
            <a:ext cx="5564188" cy="4116387"/>
          </a:xfrm>
          <a:solidFill>
            <a:srgbClr val="FFFFFF"/>
          </a:solidFill>
          <a:ln/>
        </p:spPr>
        <p:txBody>
          <a:bodyPr/>
          <a:lstStyle/>
          <a:p>
            <a:pPr marL="228600" indent="-228600" defTabSz="746125" eaLnBrk="1" hangingPunct="1">
              <a:buSzPct val="75000"/>
              <a:buFont typeface="Wingdings" pitchFamily="-111" charset="2"/>
              <a:buNone/>
            </a:pPr>
            <a:r>
              <a:rPr lang="en-US" dirty="0">
                <a:latin typeface="Arial Narrow" panose="020B0604020202020204" pitchFamily="34" charset="0"/>
                <a:ea typeface="ＭＳ Ｐゴシック" pitchFamily="-111" charset="-128"/>
                <a:cs typeface="Arial Narrow" panose="020B0604020202020204" pitchFamily="34" charset="0"/>
              </a:rPr>
              <a:t>Now let’s get more specific</a:t>
            </a:r>
          </a:p>
        </p:txBody>
      </p:sp>
    </p:spTree>
    <p:extLst>
      <p:ext uri="{BB962C8B-B14F-4D97-AF65-F5344CB8AC3E}">
        <p14:creationId xmlns:p14="http://schemas.microsoft.com/office/powerpoint/2010/main" val="1933619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40B0EAB-8D52-B84A-A944-41F6DE3B6388}" type="slidenum">
              <a:rPr lang="en-US"/>
              <a:pPr/>
              <a:t>29</a:t>
            </a:fld>
            <a:endParaRPr lang="en-US"/>
          </a:p>
        </p:txBody>
      </p:sp>
      <p:sp>
        <p:nvSpPr>
          <p:cNvPr id="19459" name="Rectangle 2"/>
          <p:cNvSpPr>
            <a:spLocks noGrp="1" noRot="1" noChangeAspect="1" noChangeArrowheads="1"/>
          </p:cNvSpPr>
          <p:nvPr>
            <p:ph type="sldImg"/>
          </p:nvPr>
        </p:nvSpPr>
        <p:spPr>
          <a:xfrm>
            <a:off x="647700" y="835025"/>
            <a:ext cx="5564188" cy="3130550"/>
          </a:xfrm>
          <a:solidFill>
            <a:srgbClr val="FFFFFF"/>
          </a:solidFill>
          <a:ln/>
        </p:spPr>
      </p:sp>
      <p:sp>
        <p:nvSpPr>
          <p:cNvPr id="19460" name="Rectangle 3"/>
          <p:cNvSpPr>
            <a:spLocks noGrp="1" noChangeArrowheads="1"/>
          </p:cNvSpPr>
          <p:nvPr>
            <p:ph type="body" idx="1"/>
          </p:nvPr>
        </p:nvSpPr>
        <p:spPr>
          <a:xfrm>
            <a:off x="647700" y="4341813"/>
            <a:ext cx="5564188" cy="4116387"/>
          </a:xfrm>
          <a:solidFill>
            <a:srgbClr val="FFFFFF"/>
          </a:solidFill>
          <a:ln/>
        </p:spPr>
        <p:txBody>
          <a:bodyPr/>
          <a:lstStyle/>
          <a:p>
            <a:pPr marL="228600" indent="-228600" defTabSz="746125" eaLnBrk="1" hangingPunct="1">
              <a:buSzPct val="75000"/>
              <a:buFont typeface="Wingdings" pitchFamily="-111" charset="2"/>
              <a:buNone/>
            </a:pPr>
            <a:r>
              <a:rPr lang="en-US" dirty="0">
                <a:latin typeface="Arial Narrow" panose="020B0604020202020204" pitchFamily="34" charset="0"/>
                <a:ea typeface="ＭＳ Ｐゴシック" pitchFamily="-111" charset="-128"/>
                <a:cs typeface="Arial Narrow" panose="020B0604020202020204" pitchFamily="34" charset="0"/>
              </a:rPr>
              <a:t>Now let’s get more specific</a:t>
            </a:r>
          </a:p>
        </p:txBody>
      </p:sp>
    </p:spTree>
    <p:extLst>
      <p:ext uri="{BB962C8B-B14F-4D97-AF65-F5344CB8AC3E}">
        <p14:creationId xmlns:p14="http://schemas.microsoft.com/office/powerpoint/2010/main" val="2539060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40B0EAB-8D52-B84A-A944-41F6DE3B6388}" type="slidenum">
              <a:rPr lang="en-US"/>
              <a:pPr/>
              <a:t>30</a:t>
            </a:fld>
            <a:endParaRPr lang="en-US"/>
          </a:p>
        </p:txBody>
      </p:sp>
      <p:sp>
        <p:nvSpPr>
          <p:cNvPr id="19459" name="Rectangle 2"/>
          <p:cNvSpPr>
            <a:spLocks noGrp="1" noRot="1" noChangeAspect="1" noChangeArrowheads="1"/>
          </p:cNvSpPr>
          <p:nvPr>
            <p:ph type="sldImg"/>
          </p:nvPr>
        </p:nvSpPr>
        <p:spPr>
          <a:xfrm>
            <a:off x="647700" y="835025"/>
            <a:ext cx="5564188" cy="3130550"/>
          </a:xfrm>
          <a:solidFill>
            <a:srgbClr val="FFFFFF"/>
          </a:solidFill>
          <a:ln/>
        </p:spPr>
      </p:sp>
      <p:sp>
        <p:nvSpPr>
          <p:cNvPr id="19460" name="Rectangle 3"/>
          <p:cNvSpPr>
            <a:spLocks noGrp="1" noChangeArrowheads="1"/>
          </p:cNvSpPr>
          <p:nvPr>
            <p:ph type="body" idx="1"/>
          </p:nvPr>
        </p:nvSpPr>
        <p:spPr>
          <a:xfrm>
            <a:off x="647700" y="4341813"/>
            <a:ext cx="5564188" cy="4116387"/>
          </a:xfrm>
          <a:solidFill>
            <a:srgbClr val="FFFFFF"/>
          </a:solidFill>
          <a:ln/>
        </p:spPr>
        <p:txBody>
          <a:bodyPr/>
          <a:lstStyle/>
          <a:p>
            <a:pPr marL="228600" indent="-228600" defTabSz="746125" eaLnBrk="1" hangingPunct="1"/>
            <a:r>
              <a:rPr lang="en-US" dirty="0">
                <a:latin typeface="Arial Narrow" panose="020B0604020202020204" pitchFamily="34" charset="0"/>
                <a:ea typeface="ＭＳ Ｐゴシック" pitchFamily="-111" charset="-128"/>
                <a:cs typeface="Arial Narrow" panose="020B0604020202020204" pitchFamily="34" charset="0"/>
              </a:rPr>
              <a:t>I have organized this presentation into 3 parts …..</a:t>
            </a:r>
          </a:p>
        </p:txBody>
      </p:sp>
    </p:spTree>
    <p:extLst>
      <p:ext uri="{BB962C8B-B14F-4D97-AF65-F5344CB8AC3E}">
        <p14:creationId xmlns:p14="http://schemas.microsoft.com/office/powerpoint/2010/main" val="2596404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31</a:t>
            </a:fld>
            <a:endParaRPr lang="en-US"/>
          </a:p>
        </p:txBody>
      </p:sp>
    </p:spTree>
    <p:extLst>
      <p:ext uri="{BB962C8B-B14F-4D97-AF65-F5344CB8AC3E}">
        <p14:creationId xmlns:p14="http://schemas.microsoft.com/office/powerpoint/2010/main" val="1162832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A244D5F8-6C52-3C41-8777-175144397658}" type="slidenum">
              <a:rPr lang="en-US">
                <a:latin typeface="Arial" pitchFamily="-111" charset="0"/>
                <a:ea typeface="ＭＳ Ｐゴシック" pitchFamily="-111" charset="-128"/>
                <a:cs typeface="ＭＳ Ｐゴシック" pitchFamily="-111" charset="-128"/>
              </a:rPr>
              <a:pPr/>
              <a:t>32</a:t>
            </a:fld>
            <a:endParaRPr lang="en-US">
              <a:latin typeface="Arial" pitchFamily="-111" charset="0"/>
              <a:ea typeface="ＭＳ Ｐゴシック" pitchFamily="-111" charset="-128"/>
              <a:cs typeface="ＭＳ Ｐゴシック" pitchFamily="-111" charset="-128"/>
            </a:endParaRPr>
          </a:p>
        </p:txBody>
      </p:sp>
      <p:sp>
        <p:nvSpPr>
          <p:cNvPr id="119811" name="Rectangle 2"/>
          <p:cNvSpPr>
            <a:spLocks noGrp="1" noRot="1" noChangeAspect="1" noChangeArrowheads="1"/>
          </p:cNvSpPr>
          <p:nvPr>
            <p:ph type="sldImg"/>
          </p:nvPr>
        </p:nvSpPr>
        <p:spPr>
          <a:xfrm>
            <a:off x="647700" y="835025"/>
            <a:ext cx="5564188" cy="3130550"/>
          </a:xfrm>
          <a:solidFill>
            <a:srgbClr val="FFFFFF"/>
          </a:solidFill>
          <a:ln/>
        </p:spPr>
      </p:sp>
      <p:sp>
        <p:nvSpPr>
          <p:cNvPr id="119812" name="Rectangle 3"/>
          <p:cNvSpPr>
            <a:spLocks noGrp="1" noChangeArrowheads="1"/>
          </p:cNvSpPr>
          <p:nvPr>
            <p:ph type="body" idx="1"/>
          </p:nvPr>
        </p:nvSpPr>
        <p:spPr>
          <a:xfrm>
            <a:off x="647700" y="4341813"/>
            <a:ext cx="5564188" cy="4116387"/>
          </a:xfrm>
          <a:solidFill>
            <a:srgbClr val="FFFFFF"/>
          </a:solidFill>
          <a:ln/>
        </p:spPr>
        <p:txBody>
          <a:bodyPr/>
          <a:lstStyle/>
          <a:p>
            <a:pPr defTabSz="746125" eaLnBrk="1" hangingPunct="1"/>
            <a:endParaRPr lang="en-US" dirty="0">
              <a:latin typeface="Arial Narrow" pitchFamily="-111" charset="0"/>
              <a:ea typeface="Arial Narrow" pitchFamily="-111" charset="0"/>
              <a:cs typeface="Arial Narrow" pitchFamily="-111" charset="0"/>
            </a:endParaRPr>
          </a:p>
        </p:txBody>
      </p:sp>
    </p:spTree>
    <p:extLst>
      <p:ext uri="{BB962C8B-B14F-4D97-AF65-F5344CB8AC3E}">
        <p14:creationId xmlns:p14="http://schemas.microsoft.com/office/powerpoint/2010/main" val="920034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Narrow" panose="020B0604020202020204" pitchFamily="34" charset="0"/>
                <a:cs typeface="Arial Narrow" panose="020B0604020202020204" pitchFamily="34" charset="0"/>
              </a:rPr>
              <a:t>Before we can understand PKD, we have to understand</a:t>
            </a:r>
          </a:p>
          <a:p>
            <a:pPr marL="171450" indent="-171450">
              <a:buFont typeface="Arial" panose="020B0604020202020204" pitchFamily="34" charset="0"/>
              <a:buChar char="•"/>
            </a:pPr>
            <a:r>
              <a:rPr lang="en-US" dirty="0">
                <a:latin typeface="Arial Narrow" panose="020B0604020202020204" pitchFamily="34" charset="0"/>
                <a:cs typeface="Arial Narrow" panose="020B0604020202020204" pitchFamily="34" charset="0"/>
              </a:rPr>
              <a:t>First the normal kidney and liver </a:t>
            </a:r>
          </a:p>
          <a:p>
            <a:pPr marL="171450" indent="-171450">
              <a:buFont typeface="Arial" panose="020B0604020202020204" pitchFamily="34" charset="0"/>
              <a:buChar char="•"/>
            </a:pPr>
            <a:r>
              <a:rPr lang="en-US" dirty="0">
                <a:latin typeface="Arial Narrow" panose="020B0604020202020204" pitchFamily="34" charset="0"/>
                <a:cs typeface="Arial Narrow" panose="020B0604020202020204" pitchFamily="34" charset="0"/>
              </a:rPr>
              <a:t>Then the fundamental principles of genetics</a:t>
            </a:r>
          </a:p>
        </p:txBody>
      </p:sp>
      <p:sp>
        <p:nvSpPr>
          <p:cNvPr id="4" name="Slide Number Placeholder 3"/>
          <p:cNvSpPr>
            <a:spLocks noGrp="1"/>
          </p:cNvSpPr>
          <p:nvPr>
            <p:ph type="sldNum" sz="quarter" idx="5"/>
          </p:nvPr>
        </p:nvSpPr>
        <p:spPr/>
        <p:txBody>
          <a:bodyPr/>
          <a:lstStyle/>
          <a:p>
            <a:fld id="{58F54990-D135-6947-8396-16FAD45EDFB8}" type="slidenum">
              <a:rPr lang="en-US" smtClean="0"/>
              <a:t>5</a:t>
            </a:fld>
            <a:endParaRPr lang="en-US"/>
          </a:p>
        </p:txBody>
      </p:sp>
    </p:spTree>
    <p:extLst>
      <p:ext uri="{BB962C8B-B14F-4D97-AF65-F5344CB8AC3E}">
        <p14:creationId xmlns:p14="http://schemas.microsoft.com/office/powerpoint/2010/main" val="2848350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F54990-D135-6947-8396-16FAD45EDFB8}" type="slidenum">
              <a:rPr lang="en-US" smtClean="0"/>
              <a:t>33</a:t>
            </a:fld>
            <a:endParaRPr lang="en-US"/>
          </a:p>
        </p:txBody>
      </p:sp>
    </p:spTree>
    <p:extLst>
      <p:ext uri="{BB962C8B-B14F-4D97-AF65-F5344CB8AC3E}">
        <p14:creationId xmlns:p14="http://schemas.microsoft.com/office/powerpoint/2010/main" val="3273809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090473F-A976-C140-A17D-402256A55E83}" type="slidenum">
              <a:rPr lang="en-US"/>
              <a:pPr/>
              <a:t>6</a:t>
            </a:fld>
            <a:endParaRPr lang="en-US"/>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p:spPr>
        <p:txBody>
          <a:bodyPr/>
          <a:lstStyle/>
          <a:p>
            <a:endParaRPr lang="en-US" dirty="0">
              <a:latin typeface="Arial Narrow"/>
              <a:ea typeface="ＭＳ Ｐゴシック" pitchFamily="-111" charset="-128"/>
              <a:cs typeface="Arial Narrow"/>
            </a:endParaRPr>
          </a:p>
        </p:txBody>
      </p:sp>
    </p:spTree>
    <p:extLst>
      <p:ext uri="{BB962C8B-B14F-4D97-AF65-F5344CB8AC3E}">
        <p14:creationId xmlns:p14="http://schemas.microsoft.com/office/powerpoint/2010/main" val="1583496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40B0EAB-8D52-B84A-A944-41F6DE3B6388}" type="slidenum">
              <a:rPr lang="en-US"/>
              <a:pPr/>
              <a:t>7</a:t>
            </a:fld>
            <a:endParaRPr lang="en-US"/>
          </a:p>
        </p:txBody>
      </p:sp>
      <p:sp>
        <p:nvSpPr>
          <p:cNvPr id="19459" name="Rectangle 2"/>
          <p:cNvSpPr>
            <a:spLocks noGrp="1" noRot="1" noChangeAspect="1" noChangeArrowheads="1"/>
          </p:cNvSpPr>
          <p:nvPr>
            <p:ph type="sldImg"/>
          </p:nvPr>
        </p:nvSpPr>
        <p:spPr>
          <a:xfrm>
            <a:off x="647700" y="835025"/>
            <a:ext cx="5564188" cy="3130550"/>
          </a:xfrm>
          <a:solidFill>
            <a:srgbClr val="FFFFFF"/>
          </a:solidFill>
          <a:ln/>
        </p:spPr>
      </p:sp>
      <p:sp>
        <p:nvSpPr>
          <p:cNvPr id="19460" name="Rectangle 3"/>
          <p:cNvSpPr>
            <a:spLocks noGrp="1" noChangeArrowheads="1"/>
          </p:cNvSpPr>
          <p:nvPr>
            <p:ph type="body" idx="1"/>
          </p:nvPr>
        </p:nvSpPr>
        <p:spPr>
          <a:xfrm>
            <a:off x="647700" y="4341813"/>
            <a:ext cx="5564188" cy="4116387"/>
          </a:xfrm>
          <a:solidFill>
            <a:srgbClr val="FFFFFF"/>
          </a:solidFill>
          <a:ln/>
        </p:spPr>
        <p:txBody>
          <a:bodyPr/>
          <a:lstStyle/>
          <a:p>
            <a:pPr marL="228600" indent="-228600" defTabSz="746125" eaLnBrk="1" hangingPunct="1"/>
            <a:endParaRPr lang="en-US" sz="1400">
              <a:latin typeface="Arial" pitchFamily="-111" charset="0"/>
              <a:ea typeface="ＭＳ Ｐゴシック" pitchFamily="-111" charset="-128"/>
              <a:cs typeface="ＭＳ Ｐゴシック" pitchFamily="-111" charset="-128"/>
            </a:endParaRPr>
          </a:p>
          <a:p>
            <a:pPr marL="228600" indent="-228600" defTabSz="746125" eaLnBrk="1" hangingPunct="1">
              <a:buSzPct val="75000"/>
              <a:buFont typeface="Wingdings" pitchFamily="-111" charset="2"/>
              <a:buNone/>
            </a:pPr>
            <a:endParaRPr lang="en-US" sz="1400">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528377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BFFABE83-0F75-C94E-ACB1-13605E007B7F}" type="slidenum">
              <a:rPr lang="en-US"/>
              <a:pPr/>
              <a:t>8</a:t>
            </a:fld>
            <a:endParaRPr lang="en-US"/>
          </a:p>
        </p:txBody>
      </p:sp>
      <p:sp>
        <p:nvSpPr>
          <p:cNvPr id="31747" name="Rectangle 2"/>
          <p:cNvSpPr>
            <a:spLocks noGrp="1" noRot="1" noChangeAspect="1" noChangeArrowheads="1" noTextEdit="1"/>
          </p:cNvSpPr>
          <p:nvPr>
            <p:ph type="sldImg"/>
          </p:nvPr>
        </p:nvSpPr>
        <p:spPr>
          <a:xfrm>
            <a:off x="468313" y="727075"/>
            <a:ext cx="5946775" cy="3346450"/>
          </a:xfrm>
          <a:ln/>
        </p:spPr>
      </p:sp>
      <p:sp>
        <p:nvSpPr>
          <p:cNvPr id="31748" name="Rectangle 3"/>
          <p:cNvSpPr>
            <a:spLocks noGrp="1" noChangeArrowheads="1"/>
          </p:cNvSpPr>
          <p:nvPr>
            <p:ph type="body" idx="1"/>
          </p:nvPr>
        </p:nvSpPr>
        <p:spPr>
          <a:xfrm>
            <a:off x="455613" y="4341813"/>
            <a:ext cx="5946775" cy="4116387"/>
          </a:xfrm>
          <a:noFill/>
          <a:ln/>
        </p:spPr>
        <p:txBody>
          <a:bodyPr/>
          <a:lstStyle/>
          <a:p>
            <a:r>
              <a:rPr lang="en-US" dirty="0">
                <a:latin typeface="Arial Narrow"/>
                <a:ea typeface="ＭＳ Ｐゴシック" pitchFamily="-111" charset="-128"/>
                <a:cs typeface="Arial Narrow"/>
              </a:rPr>
              <a:t>With this brief primer as a backdrop – now we can tackle PKD</a:t>
            </a:r>
          </a:p>
          <a:p>
            <a:pPr marL="171450" indent="-171450">
              <a:buFont typeface="Arial" panose="020B0604020202020204" pitchFamily="34" charset="0"/>
              <a:buChar char="•"/>
            </a:pPr>
            <a:r>
              <a:rPr lang="en-US" dirty="0">
                <a:latin typeface="Arial Narrow"/>
                <a:ea typeface="ＭＳ Ｐゴシック" pitchFamily="-111" charset="-128"/>
                <a:cs typeface="Arial Narrow"/>
              </a:rPr>
              <a:t>Kidney – disorder primarily affects the tubular structures = nephrons</a:t>
            </a:r>
          </a:p>
          <a:p>
            <a:pPr marL="171450" indent="-171450">
              <a:buFont typeface="Arial" panose="020B0604020202020204" pitchFamily="34" charset="0"/>
              <a:buChar char="•"/>
            </a:pPr>
            <a:r>
              <a:rPr lang="en-US" dirty="0">
                <a:latin typeface="Arial Narrow"/>
                <a:ea typeface="ＭＳ Ｐゴシック" pitchFamily="-111" charset="-128"/>
                <a:cs typeface="Arial Narrow"/>
              </a:rPr>
              <a:t>Liver – the bile duct complexes</a:t>
            </a:r>
          </a:p>
        </p:txBody>
      </p:sp>
    </p:spTree>
    <p:extLst>
      <p:ext uri="{BB962C8B-B14F-4D97-AF65-F5344CB8AC3E}">
        <p14:creationId xmlns:p14="http://schemas.microsoft.com/office/powerpoint/2010/main" val="1777637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Narrow" charset="0"/>
                <a:ea typeface="Arial Narrow" charset="0"/>
                <a:cs typeface="Arial Narrow" charset="0"/>
              </a:rPr>
              <a:t>Turn now to a brief overview of genetics</a:t>
            </a:r>
          </a:p>
          <a:p>
            <a:pPr marL="171450" indent="-171450">
              <a:buFont typeface="Arial" panose="020B0604020202020204" pitchFamily="34" charset="0"/>
              <a:buChar char="•"/>
            </a:pPr>
            <a:r>
              <a:rPr lang="en-US" dirty="0">
                <a:latin typeface="Arial Narrow" charset="0"/>
                <a:ea typeface="Arial Narrow" charset="0"/>
                <a:cs typeface="Arial Narrow" charset="0"/>
              </a:rPr>
              <a:t>Humans have 20,000 genes</a:t>
            </a:r>
          </a:p>
          <a:p>
            <a:pPr marL="171450" indent="-171450">
              <a:buFont typeface="Arial" panose="020B0604020202020204" pitchFamily="34" charset="0"/>
              <a:buChar char="•"/>
            </a:pPr>
            <a:r>
              <a:rPr lang="en-US" dirty="0">
                <a:latin typeface="Arial Narrow" charset="0"/>
                <a:ea typeface="Arial Narrow" charset="0"/>
                <a:cs typeface="Arial Narrow" charset="0"/>
              </a:rPr>
              <a:t>Organized as paired copies – one from mom/one from dad</a:t>
            </a:r>
          </a:p>
          <a:p>
            <a:pPr marL="171450" indent="-171450">
              <a:buFont typeface="Arial" panose="020B0604020202020204" pitchFamily="34" charset="0"/>
              <a:buChar char="•"/>
            </a:pPr>
            <a:r>
              <a:rPr lang="en-US" dirty="0">
                <a:latin typeface="Arial Narrow" charset="0"/>
                <a:ea typeface="Arial Narrow" charset="0"/>
                <a:cs typeface="Arial Narrow" charset="0"/>
              </a:rPr>
              <a:t>Transmitted in entirely random fashion</a:t>
            </a:r>
          </a:p>
        </p:txBody>
      </p:sp>
      <p:sp>
        <p:nvSpPr>
          <p:cNvPr id="4" name="Slide Number Placeholder 3"/>
          <p:cNvSpPr>
            <a:spLocks noGrp="1"/>
          </p:cNvSpPr>
          <p:nvPr>
            <p:ph type="sldNum" sz="quarter" idx="10"/>
          </p:nvPr>
        </p:nvSpPr>
        <p:spPr/>
        <p:txBody>
          <a:bodyPr/>
          <a:lstStyle/>
          <a:p>
            <a:fld id="{9F87BCAD-C3B1-EC4A-BBB3-D950278844C2}" type="slidenum">
              <a:rPr lang="en-US" smtClean="0"/>
              <a:pPr/>
              <a:t>9</a:t>
            </a:fld>
            <a:endParaRPr lang="en-US"/>
          </a:p>
        </p:txBody>
      </p:sp>
    </p:spTree>
    <p:extLst>
      <p:ext uri="{BB962C8B-B14F-4D97-AF65-F5344CB8AC3E}">
        <p14:creationId xmlns:p14="http://schemas.microsoft.com/office/powerpoint/2010/main" val="3052461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Narrow" panose="020B0604020202020204" pitchFamily="34" charset="0"/>
                <a:ea typeface="Arial" charset="0"/>
                <a:cs typeface="Arial Narrow" panose="020B0604020202020204" pitchFamily="34" charset="0"/>
              </a:rPr>
              <a:t>We refer to PKD by the mode of transmission</a:t>
            </a:r>
          </a:p>
          <a:p>
            <a:pPr marL="171450" indent="-171450">
              <a:buFont typeface="Arial" panose="020B0604020202020204" pitchFamily="34" charset="0"/>
              <a:buChar char="•"/>
            </a:pPr>
            <a:r>
              <a:rPr lang="en-US" dirty="0">
                <a:latin typeface="Arial Narrow" panose="020B0604020202020204" pitchFamily="34" charset="0"/>
                <a:ea typeface="Arial" charset="0"/>
                <a:cs typeface="Arial Narrow" panose="020B0604020202020204" pitchFamily="34" charset="0"/>
              </a:rPr>
              <a:t>ADPKD rather than adult PKD</a:t>
            </a:r>
          </a:p>
          <a:p>
            <a:pPr marL="171450" indent="-171450">
              <a:buFont typeface="Arial" panose="020B0604020202020204" pitchFamily="34" charset="0"/>
              <a:buChar char="•"/>
            </a:pPr>
            <a:r>
              <a:rPr lang="en-US" dirty="0">
                <a:latin typeface="Arial Narrow" panose="020B0604020202020204" pitchFamily="34" charset="0"/>
                <a:ea typeface="Arial" charset="0"/>
                <a:cs typeface="Arial Narrow" panose="020B0604020202020204" pitchFamily="34" charset="0"/>
              </a:rPr>
              <a:t>ARPKD rather than infantile PKD</a:t>
            </a:r>
          </a:p>
          <a:p>
            <a:endParaRPr lang="en-US" dirty="0"/>
          </a:p>
        </p:txBody>
      </p:sp>
      <p:sp>
        <p:nvSpPr>
          <p:cNvPr id="4" name="Slide Number Placeholder 3"/>
          <p:cNvSpPr>
            <a:spLocks noGrp="1"/>
          </p:cNvSpPr>
          <p:nvPr>
            <p:ph type="sldNum" sz="quarter" idx="5"/>
          </p:nvPr>
        </p:nvSpPr>
        <p:spPr/>
        <p:txBody>
          <a:bodyPr/>
          <a:lstStyle/>
          <a:p>
            <a:fld id="{00AC2BFD-7DF5-43F3-B370-424F643A0134}" type="slidenum">
              <a:rPr lang="en-CA" smtClean="0"/>
              <a:t>10</a:t>
            </a:fld>
            <a:endParaRPr lang="en-CA"/>
          </a:p>
        </p:txBody>
      </p:sp>
    </p:spTree>
    <p:extLst>
      <p:ext uri="{BB962C8B-B14F-4D97-AF65-F5344CB8AC3E}">
        <p14:creationId xmlns:p14="http://schemas.microsoft.com/office/powerpoint/2010/main" val="3677851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40B0EAB-8D52-B84A-A944-41F6DE3B6388}" type="slidenum">
              <a:rPr lang="en-US"/>
              <a:pPr/>
              <a:t>11</a:t>
            </a:fld>
            <a:endParaRPr lang="en-US"/>
          </a:p>
        </p:txBody>
      </p:sp>
      <p:sp>
        <p:nvSpPr>
          <p:cNvPr id="19459" name="Rectangle 2"/>
          <p:cNvSpPr>
            <a:spLocks noGrp="1" noRot="1" noChangeAspect="1" noChangeArrowheads="1"/>
          </p:cNvSpPr>
          <p:nvPr>
            <p:ph type="sldImg"/>
          </p:nvPr>
        </p:nvSpPr>
        <p:spPr>
          <a:xfrm>
            <a:off x="647700" y="835025"/>
            <a:ext cx="5564188" cy="3130550"/>
          </a:xfrm>
          <a:solidFill>
            <a:srgbClr val="FFFFFF"/>
          </a:solidFill>
          <a:ln/>
        </p:spPr>
      </p:sp>
      <p:sp>
        <p:nvSpPr>
          <p:cNvPr id="19460" name="Rectangle 3"/>
          <p:cNvSpPr>
            <a:spLocks noGrp="1" noChangeArrowheads="1"/>
          </p:cNvSpPr>
          <p:nvPr>
            <p:ph type="body" idx="1"/>
          </p:nvPr>
        </p:nvSpPr>
        <p:spPr>
          <a:xfrm>
            <a:off x="647700" y="4341813"/>
            <a:ext cx="5564188" cy="4116387"/>
          </a:xfrm>
          <a:solidFill>
            <a:srgbClr val="FFFFFF"/>
          </a:solidFill>
          <a:ln/>
        </p:spPr>
        <p:txBody>
          <a:bodyPr/>
          <a:lstStyle/>
          <a:p>
            <a:pPr marL="228600" indent="-228600" defTabSz="746125" eaLnBrk="1" hangingPunct="1"/>
            <a:r>
              <a:rPr lang="en-US" dirty="0">
                <a:latin typeface="Arial Narrow" panose="020B0604020202020204" pitchFamily="34" charset="0"/>
                <a:ea typeface="ＭＳ Ｐゴシック" pitchFamily="-111" charset="-128"/>
                <a:cs typeface="Arial Narrow" panose="020B0604020202020204" pitchFamily="34" charset="0"/>
              </a:rPr>
              <a:t>I have organized this presentation into 3 parts …..</a:t>
            </a:r>
          </a:p>
        </p:txBody>
      </p:sp>
    </p:spTree>
    <p:extLst>
      <p:ext uri="{BB962C8B-B14F-4D97-AF65-F5344CB8AC3E}">
        <p14:creationId xmlns:p14="http://schemas.microsoft.com/office/powerpoint/2010/main" val="1964041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extLst>
              <a:ext uri="{96DAC541-7B7A-43D3-8B79-37D633B846F1}">
                <asvg:svgBlip xmlns:asvg="http://schemas.microsoft.com/office/drawing/2016/SVG/main" r:embed="rId3"/>
              </a:ext>
            </a:extLst>
          </a:blip>
          <a:srcRect/>
          <a:stretch>
            <a:fillRect l="-4000" r="-4000" b="-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D7DBB-BE0A-C06E-5B08-01BF8A636FD0}"/>
              </a:ext>
            </a:extLst>
          </p:cNvPr>
          <p:cNvSpPr/>
          <p:nvPr userDrawn="1"/>
        </p:nvSpPr>
        <p:spPr>
          <a:xfrm>
            <a:off x="717053" y="387371"/>
            <a:ext cx="4326535" cy="1744571"/>
          </a:xfrm>
          <a:prstGeom prst="rect">
            <a:avLst/>
          </a:prstGeom>
          <a:solidFill>
            <a:schemeClr val="dk1">
              <a:alpha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96F44CF-4548-FB47-9313-CCE378C40F1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49636" y="0"/>
            <a:ext cx="4885437" cy="2646279"/>
          </a:xfrm>
          <a:prstGeom prst="rect">
            <a:avLst/>
          </a:prstGeom>
        </p:spPr>
      </p:pic>
      <p:sp>
        <p:nvSpPr>
          <p:cNvPr id="2" name="Title 1">
            <a:extLst>
              <a:ext uri="{FF2B5EF4-FFF2-40B4-BE49-F238E27FC236}">
                <a16:creationId xmlns:a16="http://schemas.microsoft.com/office/drawing/2014/main" id="{552CABD5-C95D-A748-BB43-D0408F5DD09D}"/>
              </a:ext>
            </a:extLst>
          </p:cNvPr>
          <p:cNvSpPr>
            <a:spLocks noGrp="1"/>
          </p:cNvSpPr>
          <p:nvPr>
            <p:ph type="ctrTitle" hasCustomPrompt="1"/>
          </p:nvPr>
        </p:nvSpPr>
        <p:spPr>
          <a:xfrm>
            <a:off x="6096000" y="0"/>
            <a:ext cx="5538537" cy="6858000"/>
          </a:xfrm>
          <a:prstGeom prst="rect">
            <a:avLst/>
          </a:prstGeom>
          <a:solidFill>
            <a:srgbClr val="FFFFFF">
              <a:alpha val="50196"/>
            </a:srgbClr>
          </a:solidFill>
        </p:spPr>
        <p:txBody>
          <a:bodyPr wrap="square" lIns="274320" tIns="182880" rIns="457200" bIns="640080" anchor="t" anchorCtr="0">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6000" b="0" i="0" u="none" strike="noStrike" baseline="0" smtClean="0">
                <a:effectLst/>
                <a:latin typeface="+mj-lt"/>
                <a:cs typeface="Arial" panose="020B0604020202020204" pitchFamily="34" charset="0"/>
              </a:defRPr>
            </a:lvl1pPr>
          </a:lstStyle>
          <a:p>
            <a:r>
              <a:rPr lang="en-US" dirty="0"/>
              <a:t>Presentation title</a:t>
            </a:r>
            <a:br>
              <a:rPr lang="en-US" dirty="0"/>
            </a:br>
            <a:r>
              <a:rPr lang="en-US" sz="3200" dirty="0">
                <a:latin typeface="+mn-lt"/>
              </a:rPr>
              <a:t>Speaker name(s)</a:t>
            </a:r>
            <a:endParaRPr lang="en-US" dirty="0"/>
          </a:p>
        </p:txBody>
      </p:sp>
    </p:spTree>
    <p:extLst>
      <p:ext uri="{BB962C8B-B14F-4D97-AF65-F5344CB8AC3E}">
        <p14:creationId xmlns:p14="http://schemas.microsoft.com/office/powerpoint/2010/main" val="3259785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4206344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2596835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1727499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2577090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3880054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2335922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3205939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With References">
    <p:spTree>
      <p:nvGrpSpPr>
        <p:cNvPr id="1" name=""/>
        <p:cNvGrpSpPr/>
        <p:nvPr/>
      </p:nvGrpSpPr>
      <p:grpSpPr>
        <a:xfrm>
          <a:off x="0" y="0"/>
          <a:ext cx="0" cy="0"/>
          <a:chOff x="0" y="0"/>
          <a:chExt cx="0" cy="0"/>
        </a:xfrm>
      </p:grpSpPr>
      <p:sp>
        <p:nvSpPr>
          <p:cNvPr id="12" name="Text Placeholder 3"/>
          <p:cNvSpPr>
            <a:spLocks noGrp="1"/>
          </p:cNvSpPr>
          <p:nvPr>
            <p:ph type="body" sz="quarter" idx="13" hasCustomPrompt="1"/>
          </p:nvPr>
        </p:nvSpPr>
        <p:spPr>
          <a:xfrm>
            <a:off x="609600" y="5810760"/>
            <a:ext cx="10972800" cy="581438"/>
          </a:xfrm>
        </p:spPr>
        <p:txBody>
          <a:bodyPr anchor="b">
            <a:normAutofit/>
          </a:bodyPr>
          <a:lstStyle>
            <a:lvl1pPr marL="342900" indent="-342900">
              <a:buFont typeface="+mj-lt"/>
              <a:buAutoNum type="arabicPeriod"/>
              <a:defRPr sz="800">
                <a:solidFill>
                  <a:schemeClr val="accent1"/>
                </a:solidFill>
              </a:defRPr>
            </a:lvl1pPr>
          </a:lstStyle>
          <a:p>
            <a:pPr lvl="0"/>
            <a:r>
              <a:rPr lang="en-US" dirty="0"/>
              <a:t>References</a:t>
            </a:r>
          </a:p>
        </p:txBody>
      </p:sp>
      <p:sp>
        <p:nvSpPr>
          <p:cNvPr id="10" name="Content Placeholder 2"/>
          <p:cNvSpPr>
            <a:spLocks noGrp="1"/>
          </p:cNvSpPr>
          <p:nvPr>
            <p:ph idx="1"/>
          </p:nvPr>
        </p:nvSpPr>
        <p:spPr>
          <a:xfrm>
            <a:off x="609600" y="1333500"/>
            <a:ext cx="10972800" cy="4305301"/>
          </a:xfrm>
        </p:spPr>
        <p:txBody>
          <a:bodyPr/>
          <a:lstStyle>
            <a:lvl1pPr>
              <a:buClr>
                <a:schemeClr val="accent1"/>
              </a:buClr>
              <a:defRPr/>
            </a:lvl1pPr>
            <a:lvl2pPr>
              <a:buClr>
                <a:schemeClr val="accent2"/>
              </a:buClr>
              <a:defRPr/>
            </a:lvl2pPr>
            <a:lvl3pPr marL="1143000" indent="-228600">
              <a:buClr>
                <a:schemeClr val="accent3"/>
              </a:buClr>
              <a:buFont typeface="Wingdings" panose="05000000000000000000" pitchFamily="2" charset="2"/>
              <a:buChar char="§"/>
              <a:defRPr/>
            </a:lvl3pPr>
            <a:lvl4pPr>
              <a:buClr>
                <a:schemeClr val="accent4"/>
              </a:buClr>
              <a:defRPr/>
            </a:lvl4pPr>
            <a:lvl5pPr>
              <a:buClr>
                <a:schemeClr val="accent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0" y="6400800"/>
            <a:ext cx="812800" cy="457200"/>
          </a:xfrm>
          <a:prstGeom prst="rect">
            <a:avLst/>
          </a:prstGeom>
          <a:solidFill>
            <a:schemeClr val="accent4"/>
          </a:solidFill>
        </p:spPr>
        <p:txBody>
          <a:bodyPr anchor="ctr"/>
          <a:lstStyle>
            <a:lvl1pPr algn="ctr">
              <a:defRPr>
                <a:solidFill>
                  <a:schemeClr val="accent1"/>
                </a:solidFill>
              </a:defRPr>
            </a:lvl1pPr>
          </a:lstStyle>
          <a:p>
            <a:fld id="{DA057F80-66FC-490D-BC44-D0B089D7446C}" type="slidenum">
              <a:rPr lang="en-US" smtClean="0"/>
              <a:pPr/>
              <a:t>‹#›</a:t>
            </a:fld>
            <a:endParaRPr lang="en-US" dirty="0"/>
          </a:p>
        </p:txBody>
      </p:sp>
      <p:sp>
        <p:nvSpPr>
          <p:cNvPr id="13" name="Title Placeholder 1">
            <a:extLst>
              <a:ext uri="{FF2B5EF4-FFF2-40B4-BE49-F238E27FC236}">
                <a16:creationId xmlns:a16="http://schemas.microsoft.com/office/drawing/2014/main" id="{C7648BE8-15DF-4072-B041-B9A61032D0CF}"/>
              </a:ext>
            </a:extLst>
          </p:cNvPr>
          <p:cNvSpPr>
            <a:spLocks noGrp="1"/>
          </p:cNvSpPr>
          <p:nvPr>
            <p:ph type="title"/>
          </p:nvPr>
        </p:nvSpPr>
        <p:spPr>
          <a:xfrm>
            <a:off x="609600" y="148698"/>
            <a:ext cx="10972800" cy="104848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73827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2303886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345507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p:bg>
      <p:bgPr>
        <a:blipFill dpi="0" rotWithShape="1">
          <a:blip r:embed="rId2">
            <a:lum/>
            <a:extLst>
              <a:ext uri="{96DAC541-7B7A-43D3-8B79-37D633B846F1}">
                <asvg:svgBlip xmlns:asvg="http://schemas.microsoft.com/office/drawing/2016/SVG/main" r:embed="rId3"/>
              </a:ext>
            </a:extLst>
          </a:blip>
          <a:srcRect/>
          <a:stretch>
            <a:fillRect l="-4000" r="-4000" b="-8000"/>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5B3B13-A743-6844-9408-1FF9C29CB4F5}"/>
              </a:ext>
            </a:extLst>
          </p:cNvPr>
          <p:cNvPicPr>
            <a:picLocks noChangeAspect="1"/>
          </p:cNvPicPr>
          <p:nvPr userDrawn="1"/>
        </p:nvPicPr>
        <p:blipFill rotWithShape="1">
          <a:blip r:embed="rId4"/>
          <a:srcRect t="35296" b="-3982"/>
          <a:stretch/>
        </p:blipFill>
        <p:spPr>
          <a:xfrm>
            <a:off x="1207797" y="0"/>
            <a:ext cx="1644343" cy="2902075"/>
          </a:xfrm>
          <a:prstGeom prst="rect">
            <a:avLst/>
          </a:prstGeom>
          <a:effectLst/>
        </p:spPr>
      </p:pic>
      <p:sp>
        <p:nvSpPr>
          <p:cNvPr id="2" name="Footer Placeholder 1">
            <a:extLst>
              <a:ext uri="{FF2B5EF4-FFF2-40B4-BE49-F238E27FC236}">
                <a16:creationId xmlns:a16="http://schemas.microsoft.com/office/drawing/2014/main" id="{883D8F2A-FA00-CD43-8131-E0D7B26AA96D}"/>
              </a:ext>
            </a:extLst>
          </p:cNvPr>
          <p:cNvSpPr>
            <a:spLocks noGrp="1"/>
          </p:cNvSpPr>
          <p:nvPr>
            <p:ph type="ftr" sz="quarter" idx="10"/>
          </p:nvPr>
        </p:nvSpPr>
        <p:spPr/>
        <p:txBody>
          <a:bodyPr/>
          <a:lstStyle>
            <a:lvl1pPr>
              <a:defRPr/>
            </a:lvl1pPr>
          </a:lstStyle>
          <a:p>
            <a:fld id="{3ADEB069-CC28-764D-BF91-9F1294632BC1}" type="slidenum">
              <a:rPr lang="en-US" smtClean="0"/>
              <a:pPr/>
              <a:t>‹#›</a:t>
            </a:fld>
            <a:endParaRPr lang="en-US" dirty="0"/>
          </a:p>
        </p:txBody>
      </p:sp>
      <p:sp>
        <p:nvSpPr>
          <p:cNvPr id="4" name="Title 1">
            <a:extLst>
              <a:ext uri="{FF2B5EF4-FFF2-40B4-BE49-F238E27FC236}">
                <a16:creationId xmlns:a16="http://schemas.microsoft.com/office/drawing/2014/main" id="{163E6344-EFA3-9BE6-12D2-0693020D71C1}"/>
              </a:ext>
            </a:extLst>
          </p:cNvPr>
          <p:cNvSpPr txBox="1">
            <a:spLocks/>
          </p:cNvSpPr>
          <p:nvPr userDrawn="1"/>
        </p:nvSpPr>
        <p:spPr>
          <a:xfrm>
            <a:off x="6096000" y="0"/>
            <a:ext cx="5538537" cy="6858000"/>
          </a:xfrm>
          <a:prstGeom prst="rect">
            <a:avLst/>
          </a:prstGeom>
          <a:solidFill>
            <a:srgbClr val="FFFFFF">
              <a:alpha val="67000"/>
            </a:srgbClr>
          </a:solidFill>
        </p:spPr>
        <p:txBody>
          <a:bodyPr vert="horz" wrap="square" lIns="274320" tIns="182880" rIns="457200" bIns="640080" rtlCol="0" anchor="t" anchorCtr="0">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6000" b="0" i="0" u="none" strike="noStrike" kern="1200" baseline="0" smtClean="0">
                <a:solidFill>
                  <a:schemeClr val="tx1"/>
                </a:solidFill>
                <a:effectLst/>
                <a:latin typeface="+mj-lt"/>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Section slide  title</a:t>
            </a:r>
            <a:br>
              <a:rPr lang="en-US" dirty="0"/>
            </a:br>
            <a:r>
              <a:rPr lang="en-US" sz="3200" b="1" dirty="0"/>
              <a:t>SECTION SUBTITLE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t>—————</a:t>
            </a:r>
          </a:p>
          <a:p>
            <a:r>
              <a:rPr lang="en-US" sz="3200" dirty="0">
                <a:latin typeface="+mn-lt"/>
              </a:rPr>
              <a:t>Section presenter(s)</a:t>
            </a:r>
            <a:endParaRPr lang="en-US" dirty="0"/>
          </a:p>
        </p:txBody>
      </p:sp>
    </p:spTree>
    <p:extLst>
      <p:ext uri="{BB962C8B-B14F-4D97-AF65-F5344CB8AC3E}">
        <p14:creationId xmlns:p14="http://schemas.microsoft.com/office/powerpoint/2010/main" val="2885978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1603889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15777723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3785412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719098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4247952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14185043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2155545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18117617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12840381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198916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E4A3DE-572D-EA4A-B77F-8B552A6735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B96180E-9CF9-6B49-9B76-A813F07B26E8}"/>
              </a:ext>
            </a:extLst>
          </p:cNvPr>
          <p:cNvSpPr>
            <a:spLocks noGrp="1"/>
          </p:cNvSpPr>
          <p:nvPr>
            <p:ph type="ftr" sz="quarter" idx="13"/>
          </p:nvPr>
        </p:nvSpPr>
        <p:spPr/>
        <p:txBody>
          <a:bodyPr/>
          <a:lstStyle/>
          <a:p>
            <a:fld id="{C864BAB9-D1BC-9049-8212-43283DCF80EA}" type="slidenum">
              <a:rPr lang="en-US" smtClean="0"/>
              <a:pPr/>
              <a:t>‹#›</a:t>
            </a:fld>
            <a:endParaRPr lang="en-US" dirty="0"/>
          </a:p>
        </p:txBody>
      </p:sp>
      <p:sp>
        <p:nvSpPr>
          <p:cNvPr id="2" name="TextBox 1">
            <a:extLst>
              <a:ext uri="{FF2B5EF4-FFF2-40B4-BE49-F238E27FC236}">
                <a16:creationId xmlns:a16="http://schemas.microsoft.com/office/drawing/2014/main" id="{BE8D67FA-7805-48EA-061A-B3234D096A4F}"/>
              </a:ext>
            </a:extLst>
          </p:cNvPr>
          <p:cNvSpPr txBox="1"/>
          <p:nvPr userDrawn="1"/>
        </p:nvSpPr>
        <p:spPr>
          <a:xfrm>
            <a:off x="3019926" y="204537"/>
            <a:ext cx="184731" cy="369332"/>
          </a:xfrm>
          <a:prstGeom prst="rect">
            <a:avLst/>
          </a:prstGeom>
          <a:noFill/>
        </p:spPr>
        <p:txBody>
          <a:bodyPr wrap="none" rtlCol="0">
            <a:spAutoFit/>
          </a:bodyPr>
          <a:lstStyle/>
          <a:p>
            <a:endParaRPr lang="en-US" dirty="0"/>
          </a:p>
        </p:txBody>
      </p:sp>
      <p:sp>
        <p:nvSpPr>
          <p:cNvPr id="10" name="Title 9">
            <a:extLst>
              <a:ext uri="{FF2B5EF4-FFF2-40B4-BE49-F238E27FC236}">
                <a16:creationId xmlns:a16="http://schemas.microsoft.com/office/drawing/2014/main" id="{A313AC03-344F-B2E4-E308-66FD34BA1C1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8629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1848541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p:cNvSpPr>
            <a:spLocks noGrp="1"/>
          </p:cNvSpPr>
          <p:nvPr>
            <p:ph type="body" sz="quarter" idx="13" hasCustomPrompt="1"/>
          </p:nvPr>
        </p:nvSpPr>
        <p:spPr>
          <a:xfrm>
            <a:off x="778934" y="6356351"/>
            <a:ext cx="10574867" cy="365125"/>
          </a:xfrm>
        </p:spPr>
        <p:txBody>
          <a:bodyPr bIns="0" anchor="b">
            <a:noAutofit/>
          </a:bodyPr>
          <a:lstStyle>
            <a:lvl1pPr marL="0" indent="0">
              <a:spcBef>
                <a:spcPts val="0"/>
              </a:spcBef>
              <a:spcAft>
                <a:spcPts val="0"/>
              </a:spcAft>
              <a:buNone/>
              <a:defRPr sz="900"/>
            </a:lvl1pPr>
            <a:lvl2pPr marL="457269" indent="0">
              <a:buNone/>
              <a:defRPr/>
            </a:lvl2pPr>
          </a:lstStyle>
          <a:p>
            <a:pPr lvl="0"/>
            <a:r>
              <a:rPr lang="en-US" dirty="0"/>
              <a:t>Edit Master text styles</a:t>
            </a:r>
          </a:p>
        </p:txBody>
      </p:sp>
      <p:sp>
        <p:nvSpPr>
          <p:cNvPr id="8" name="Slide Number Placeholder 7"/>
          <p:cNvSpPr>
            <a:spLocks noGrp="1"/>
          </p:cNvSpPr>
          <p:nvPr>
            <p:ph type="sldNum" sz="quarter" idx="14"/>
          </p:nvPr>
        </p:nvSpPr>
        <p:spPr/>
        <p:txBody>
          <a:bodyPr/>
          <a:lstStyle/>
          <a:p>
            <a:fld id="{2CA814A5-5B67-49A0-A5BA-40050328EF92}" type="slidenum">
              <a:rPr lang="en-CA" smtClean="0"/>
              <a:pPr/>
              <a:t>‹#›</a:t>
            </a:fld>
            <a:endParaRPr lang="en-CA"/>
          </a:p>
        </p:txBody>
      </p:sp>
    </p:spTree>
    <p:extLst>
      <p:ext uri="{BB962C8B-B14F-4D97-AF65-F5344CB8AC3E}">
        <p14:creationId xmlns:p14="http://schemas.microsoft.com/office/powerpoint/2010/main" val="3784043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9265-BC9B-2243-8972-B94AE715CC1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B96180E-9CF9-6B49-9B76-A813F07B26E8}"/>
              </a:ext>
            </a:extLst>
          </p:cNvPr>
          <p:cNvSpPr>
            <a:spLocks noGrp="1"/>
          </p:cNvSpPr>
          <p:nvPr>
            <p:ph type="ftr" sz="quarter" idx="13"/>
          </p:nvPr>
        </p:nvSpPr>
        <p:spPr/>
        <p:txBody>
          <a:bodyPr/>
          <a:lstStyle/>
          <a:p>
            <a:fld id="{C864BAB9-D1BC-9049-8212-43283DCF80EA}" type="slidenum">
              <a:rPr lang="en-US" smtClean="0"/>
              <a:pPr/>
              <a:t>‹#›</a:t>
            </a:fld>
            <a:endParaRPr lang="en-US" dirty="0"/>
          </a:p>
        </p:txBody>
      </p:sp>
      <p:sp>
        <p:nvSpPr>
          <p:cNvPr id="7" name="Content Placeholder 2">
            <a:extLst>
              <a:ext uri="{FF2B5EF4-FFF2-40B4-BE49-F238E27FC236}">
                <a16:creationId xmlns:a16="http://schemas.microsoft.com/office/drawing/2014/main" id="{94422329-5EDA-CB45-A989-4189C662C9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3881BC32-1EF7-3F49-A4A9-6EA096E64E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242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C7B7-36D8-6046-A6B6-7F89196B6CB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88F165D-2F1A-7146-92F2-28A4D8FF0624}"/>
              </a:ext>
            </a:extLst>
          </p:cNvPr>
          <p:cNvSpPr>
            <a:spLocks noGrp="1"/>
          </p:cNvSpPr>
          <p:nvPr>
            <p:ph type="body" idx="1"/>
          </p:nvPr>
        </p:nvSpPr>
        <p:spPr>
          <a:xfrm>
            <a:off x="829136" y="1681163"/>
            <a:ext cx="5054043" cy="7788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607AE2-1D24-7048-A1C9-1D1BE5B53FEC}"/>
              </a:ext>
            </a:extLst>
          </p:cNvPr>
          <p:cNvSpPr>
            <a:spLocks noGrp="1"/>
          </p:cNvSpPr>
          <p:nvPr>
            <p:ph sz="half" idx="2"/>
          </p:nvPr>
        </p:nvSpPr>
        <p:spPr>
          <a:xfrm>
            <a:off x="829136" y="2505075"/>
            <a:ext cx="5054043" cy="34831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D65497-64C4-3B4F-B7C3-6303C0587936}"/>
              </a:ext>
            </a:extLst>
          </p:cNvPr>
          <p:cNvSpPr>
            <a:spLocks noGrp="1"/>
          </p:cNvSpPr>
          <p:nvPr>
            <p:ph type="body" sz="quarter" idx="3"/>
          </p:nvPr>
        </p:nvSpPr>
        <p:spPr>
          <a:xfrm>
            <a:off x="6161495" y="1681163"/>
            <a:ext cx="5078933" cy="7788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A0BD32-291F-984C-B89E-C01A1FB23C41}"/>
              </a:ext>
            </a:extLst>
          </p:cNvPr>
          <p:cNvSpPr>
            <a:spLocks noGrp="1"/>
          </p:cNvSpPr>
          <p:nvPr>
            <p:ph sz="quarter" idx="4"/>
          </p:nvPr>
        </p:nvSpPr>
        <p:spPr>
          <a:xfrm>
            <a:off x="6161495" y="2505075"/>
            <a:ext cx="5078933" cy="34831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2044498F-0EBC-9C4F-AD1D-940B68546C01}"/>
              </a:ext>
            </a:extLst>
          </p:cNvPr>
          <p:cNvSpPr>
            <a:spLocks noGrp="1"/>
          </p:cNvSpPr>
          <p:nvPr>
            <p:ph type="ftr" sz="quarter" idx="10"/>
          </p:nvPr>
        </p:nvSpPr>
        <p:spPr/>
        <p:txBody>
          <a:bodyPr/>
          <a:lstStyle/>
          <a:p>
            <a:fld id="{C864BAB9-D1BC-9049-8212-43283DCF80EA}" type="slidenum">
              <a:rPr lang="en-US" smtClean="0"/>
              <a:pPr/>
              <a:t>‹#›</a:t>
            </a:fld>
            <a:endParaRPr lang="en-US" dirty="0"/>
          </a:p>
        </p:txBody>
      </p:sp>
    </p:spTree>
    <p:extLst>
      <p:ext uri="{BB962C8B-B14F-4D97-AF65-F5344CB8AC3E}">
        <p14:creationId xmlns:p14="http://schemas.microsoft.com/office/powerpoint/2010/main" val="208747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3596-3C1A-FA41-8B19-A9FE35973CC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8C21EE8E-B54C-D44E-AB2E-F11A6E425569}"/>
              </a:ext>
            </a:extLst>
          </p:cNvPr>
          <p:cNvSpPr>
            <a:spLocks noGrp="1"/>
          </p:cNvSpPr>
          <p:nvPr>
            <p:ph type="ftr" sz="quarter" idx="10"/>
          </p:nvPr>
        </p:nvSpPr>
        <p:spPr/>
        <p:txBody>
          <a:bodyPr/>
          <a:lstStyle/>
          <a:p>
            <a:fld id="{C864BAB9-D1BC-9049-8212-43283DCF80EA}" type="slidenum">
              <a:rPr lang="en-US" smtClean="0"/>
              <a:pPr/>
              <a:t>‹#›</a:t>
            </a:fld>
            <a:endParaRPr lang="en-US" dirty="0"/>
          </a:p>
        </p:txBody>
      </p:sp>
    </p:spTree>
    <p:extLst>
      <p:ext uri="{BB962C8B-B14F-4D97-AF65-F5344CB8AC3E}">
        <p14:creationId xmlns:p14="http://schemas.microsoft.com/office/powerpoint/2010/main" val="1381619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415576-E801-5442-BCC5-7BF350CFBEE5}"/>
              </a:ext>
            </a:extLst>
          </p:cNvPr>
          <p:cNvSpPr>
            <a:spLocks noGrp="1"/>
          </p:cNvSpPr>
          <p:nvPr>
            <p:ph type="ftr" sz="quarter" idx="10"/>
          </p:nvPr>
        </p:nvSpPr>
        <p:spPr/>
        <p:txBody>
          <a:bodyPr/>
          <a:lstStyle/>
          <a:p>
            <a:fld id="{C864BAB9-D1BC-9049-8212-43283DCF80EA}" type="slidenum">
              <a:rPr lang="en-US" smtClean="0"/>
              <a:pPr/>
              <a:t>‹#›</a:t>
            </a:fld>
            <a:endParaRPr lang="en-US" dirty="0"/>
          </a:p>
        </p:txBody>
      </p:sp>
    </p:spTree>
    <p:extLst>
      <p:ext uri="{BB962C8B-B14F-4D97-AF65-F5344CB8AC3E}">
        <p14:creationId xmlns:p14="http://schemas.microsoft.com/office/powerpoint/2010/main" val="1251466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C7214C-E1DC-7A47-8143-D2E5E4949F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370158-DAB4-F640-BA38-2D1FCD6A0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1">
            <a:extLst>
              <a:ext uri="{FF2B5EF4-FFF2-40B4-BE49-F238E27FC236}">
                <a16:creationId xmlns:a16="http://schemas.microsoft.com/office/drawing/2014/main" id="{01F77156-3A56-2B43-B6D1-8F8BFD48EAA0}"/>
              </a:ext>
            </a:extLst>
          </p:cNvPr>
          <p:cNvSpPr>
            <a:spLocks noGrp="1"/>
          </p:cNvSpPr>
          <p:nvPr>
            <p:ph type="title"/>
          </p:nvPr>
        </p:nvSpPr>
        <p:spPr>
          <a:xfrm>
            <a:off x="839788" y="240030"/>
            <a:ext cx="3932237" cy="1600200"/>
          </a:xfrm>
          <a:prstGeom prst="rect">
            <a:avLst/>
          </a:prstGeom>
        </p:spPr>
        <p:txBody>
          <a:bodyPr tIns="0" bIns="0" anchor="ctr" anchorCtr="0"/>
          <a:lstStyle>
            <a:lvl1pPr>
              <a:defRPr sz="3200"/>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E8419F54-B48A-3945-ABDA-7C91B16ACB7D}"/>
              </a:ext>
            </a:extLst>
          </p:cNvPr>
          <p:cNvSpPr>
            <a:spLocks noGrp="1"/>
          </p:cNvSpPr>
          <p:nvPr>
            <p:ph type="ftr" sz="quarter" idx="10"/>
          </p:nvPr>
        </p:nvSpPr>
        <p:spPr/>
        <p:txBody>
          <a:bodyPr/>
          <a:lstStyle/>
          <a:p>
            <a:fld id="{C864BAB9-D1BC-9049-8212-43283DCF80EA}" type="slidenum">
              <a:rPr lang="en-US" smtClean="0"/>
              <a:pPr/>
              <a:t>‹#›</a:t>
            </a:fld>
            <a:endParaRPr lang="en-US" dirty="0"/>
          </a:p>
        </p:txBody>
      </p:sp>
    </p:spTree>
    <p:extLst>
      <p:ext uri="{BB962C8B-B14F-4D97-AF65-F5344CB8AC3E}">
        <p14:creationId xmlns:p14="http://schemas.microsoft.com/office/powerpoint/2010/main" val="2307773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ECF6A-AFAD-B747-8AA9-DF3AFC753D47}"/>
              </a:ext>
            </a:extLst>
          </p:cNvPr>
          <p:cNvSpPr>
            <a:spLocks noGrp="1"/>
          </p:cNvSpPr>
          <p:nvPr>
            <p:ph type="title"/>
          </p:nvPr>
        </p:nvSpPr>
        <p:spPr>
          <a:xfrm>
            <a:off x="839788" y="240030"/>
            <a:ext cx="3932237" cy="1600200"/>
          </a:xfrm>
          <a:prstGeom prst="rect">
            <a:avLst/>
          </a:prstGeom>
        </p:spPr>
        <p:txBody>
          <a:bodyPr tIns="0" bIns="0" anchor="ctr" anchorCtr="0"/>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DD1E8029-C59A-314B-8692-1E9189833B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873B092-C660-FE4F-824A-CA5FA8836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2169DF59-08BC-3242-BCA6-AC58A75FD781}"/>
              </a:ext>
            </a:extLst>
          </p:cNvPr>
          <p:cNvSpPr>
            <a:spLocks noGrp="1"/>
          </p:cNvSpPr>
          <p:nvPr>
            <p:ph type="ftr" sz="quarter" idx="10"/>
          </p:nvPr>
        </p:nvSpPr>
        <p:spPr/>
        <p:txBody>
          <a:bodyPr/>
          <a:lstStyle/>
          <a:p>
            <a:fld id="{C864BAB9-D1BC-9049-8212-43283DCF80EA}" type="slidenum">
              <a:rPr lang="en-US" smtClean="0"/>
              <a:pPr/>
              <a:t>‹#›</a:t>
            </a:fld>
            <a:endParaRPr lang="en-US" dirty="0"/>
          </a:p>
        </p:txBody>
      </p:sp>
    </p:spTree>
    <p:extLst>
      <p:ext uri="{BB962C8B-B14F-4D97-AF65-F5344CB8AC3E}">
        <p14:creationId xmlns:p14="http://schemas.microsoft.com/office/powerpoint/2010/main" val="15494389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3">
            <a:lum/>
            <a:extLst>
              <a:ext uri="{96DAC541-7B7A-43D3-8B79-37D633B846F1}">
                <asvg:svgBlip xmlns:asvg="http://schemas.microsoft.com/office/drawing/2016/SVG/main" r:embed="rId34"/>
              </a:ext>
            </a:extLst>
          </a:blip>
          <a:srcRect/>
          <a:stretch>
            <a:fillRect l="-4000" r="-4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3369846-484D-4E4A-BCF5-124A96EF43FF}"/>
              </a:ext>
            </a:extLst>
          </p:cNvPr>
          <p:cNvSpPr/>
          <p:nvPr userDrawn="1"/>
        </p:nvSpPr>
        <p:spPr>
          <a:xfrm>
            <a:off x="-12120" y="316612"/>
            <a:ext cx="12216239" cy="659674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Text Placeholder 2">
            <a:extLst>
              <a:ext uri="{FF2B5EF4-FFF2-40B4-BE49-F238E27FC236}">
                <a16:creationId xmlns:a16="http://schemas.microsoft.com/office/drawing/2014/main" id="{F12C34FB-9C9B-9640-86E7-CB83588B0CDE}"/>
              </a:ext>
            </a:extLst>
          </p:cNvPr>
          <p:cNvSpPr>
            <a:spLocks noGrp="1"/>
          </p:cNvSpPr>
          <p:nvPr>
            <p:ph type="body" idx="1"/>
          </p:nvPr>
        </p:nvSpPr>
        <p:spPr>
          <a:xfrm>
            <a:off x="838200" y="1825625"/>
            <a:ext cx="102841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D610CBBB-6153-5648-BAC6-9A0E4AA2D69E}"/>
              </a:ext>
            </a:extLst>
          </p:cNvPr>
          <p:cNvSpPr txBox="1"/>
          <p:nvPr userDrawn="1"/>
        </p:nvSpPr>
        <p:spPr>
          <a:xfrm>
            <a:off x="10296420" y="8935"/>
            <a:ext cx="1919819" cy="273230"/>
          </a:xfrm>
          <a:prstGeom prst="rect">
            <a:avLst/>
          </a:prstGeom>
          <a:noFill/>
        </p:spPr>
        <p:txBody>
          <a:bodyPr wrap="square" lIns="0" tIns="0" rIns="0" bIns="0" rtlCol="0">
            <a:noAutofit/>
          </a:bodyPr>
          <a:lstStyle/>
          <a:p>
            <a:pPr algn="l"/>
            <a:r>
              <a:rPr lang="en-US" sz="1600" b="0" kern="0" cap="small" spc="250" baseline="0" dirty="0">
                <a:solidFill>
                  <a:schemeClr val="accent5">
                    <a:lumMod val="20000"/>
                    <a:lumOff val="80000"/>
                  </a:schemeClr>
                </a:solidFill>
              </a:rPr>
              <a:t>#PKDCON2023</a:t>
            </a:r>
          </a:p>
        </p:txBody>
      </p:sp>
      <p:sp>
        <p:nvSpPr>
          <p:cNvPr id="7" name="Title Placeholder 6">
            <a:extLst>
              <a:ext uri="{FF2B5EF4-FFF2-40B4-BE49-F238E27FC236}">
                <a16:creationId xmlns:a16="http://schemas.microsoft.com/office/drawing/2014/main" id="{5EDA7EA5-689F-4948-B667-7EB921EB94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82684A3-AC56-2D47-B350-65FE513BC6B4}"/>
              </a:ext>
            </a:extLst>
          </p:cNvPr>
          <p:cNvSpPr>
            <a:spLocks noGrp="1"/>
          </p:cNvSpPr>
          <p:nvPr>
            <p:ph type="ftr" sz="quarter" idx="3"/>
          </p:nvPr>
        </p:nvSpPr>
        <p:spPr>
          <a:xfrm>
            <a:off x="0" y="6390772"/>
            <a:ext cx="566530" cy="467228"/>
          </a:xfrm>
          <a:prstGeom prst="rect">
            <a:avLst/>
          </a:prstGeom>
        </p:spPr>
        <p:txBody>
          <a:bodyPr vert="horz" lIns="91440" tIns="45720" rIns="91440" bIns="45720" rtlCol="0" anchor="ctr"/>
          <a:lstStyle>
            <a:lvl1pPr algn="ctr">
              <a:defRPr sz="1200">
                <a:solidFill>
                  <a:schemeClr val="tx2"/>
                </a:solidFill>
              </a:defRPr>
            </a:lvl1pPr>
          </a:lstStyle>
          <a:p>
            <a:fld id="{02DB7A96-5C5A-6643-9C9E-03AE6EDAA258}" type="slidenum">
              <a:rPr lang="en-US" smtClean="0"/>
              <a:pPr/>
              <a:t>‹#›</a:t>
            </a:fld>
            <a:endParaRPr lang="en-US" dirty="0"/>
          </a:p>
        </p:txBody>
      </p:sp>
      <p:pic>
        <p:nvPicPr>
          <p:cNvPr id="8" name="Picture 7">
            <a:extLst>
              <a:ext uri="{FF2B5EF4-FFF2-40B4-BE49-F238E27FC236}">
                <a16:creationId xmlns:a16="http://schemas.microsoft.com/office/drawing/2014/main" id="{AEBB7B73-98EB-7B43-8113-BB5E6D9803D3}"/>
              </a:ext>
            </a:extLst>
          </p:cNvPr>
          <p:cNvPicPr>
            <a:picLocks noChangeAspect="1"/>
          </p:cNvPicPr>
          <p:nvPr userDrawn="1"/>
        </p:nvPicPr>
        <p:blipFill rotWithShape="1">
          <a:blip r:embed="rId35"/>
          <a:srcRect l="20081" t="20118" r="19279" b="33270"/>
          <a:stretch/>
        </p:blipFill>
        <p:spPr>
          <a:xfrm>
            <a:off x="11353800" y="6205780"/>
            <a:ext cx="746997" cy="574189"/>
          </a:xfrm>
          <a:prstGeom prst="rect">
            <a:avLst/>
          </a:prstGeom>
        </p:spPr>
      </p:pic>
    </p:spTree>
    <p:extLst>
      <p:ext uri="{BB962C8B-B14F-4D97-AF65-F5344CB8AC3E}">
        <p14:creationId xmlns:p14="http://schemas.microsoft.com/office/powerpoint/2010/main" val="1792727832"/>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70" r:id="rId4"/>
    <p:sldLayoutId id="2147483665" r:id="rId5"/>
    <p:sldLayoutId id="2147483666" r:id="rId6"/>
    <p:sldLayoutId id="2147483667" r:id="rId7"/>
    <p:sldLayoutId id="2147483668" r:id="rId8"/>
    <p:sldLayoutId id="2147483669" r:id="rId9"/>
    <p:sldLayoutId id="2147483672" r:id="rId10"/>
    <p:sldLayoutId id="2147483673" r:id="rId11"/>
    <p:sldLayoutId id="2147483675" r:id="rId12"/>
    <p:sldLayoutId id="2147483676"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93" r:id="rId23"/>
    <p:sldLayoutId id="2147483694" r:id="rId24"/>
    <p:sldLayoutId id="2147483695" r:id="rId25"/>
    <p:sldLayoutId id="2147483696" r:id="rId26"/>
    <p:sldLayoutId id="2147483697" r:id="rId27"/>
    <p:sldLayoutId id="2147483698" r:id="rId28"/>
    <p:sldLayoutId id="2147483699" r:id="rId29"/>
    <p:sldLayoutId id="2147483707" r:id="rId30"/>
    <p:sldLayoutId id="2147483709"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hyperlink" Target="http://www.mayo.edu/research/documents/pkd-center-adpkd-classification/doc-20094754"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21.jpg"/><Relationship Id="rId5" Type="http://schemas.openxmlformats.org/officeDocument/2006/relationships/image" Target="../media/image20.gif"/><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24.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hyperlink" Target="https://www.thekidneydietician.org/renal-fdiet-grocery-lis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hyperlink" Target="mailto:guaywoodfl@chop.edu" TargetMode="External"/><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0.jpe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D17B-20A4-6942-A95B-F28872F4EE27}"/>
              </a:ext>
            </a:extLst>
          </p:cNvPr>
          <p:cNvSpPr>
            <a:spLocks noGrp="1"/>
          </p:cNvSpPr>
          <p:nvPr>
            <p:ph type="ctrTitle"/>
          </p:nvPr>
        </p:nvSpPr>
        <p:spPr>
          <a:xfrm>
            <a:off x="5522495" y="0"/>
            <a:ext cx="6669505" cy="6858000"/>
          </a:xfrm>
        </p:spPr>
        <p:txBody>
          <a:bodyPr>
            <a:normAutofit/>
          </a:bodyPr>
          <a:lstStyle/>
          <a:p>
            <a:r>
              <a:rPr lang="en-US" sz="4400" b="1" dirty="0">
                <a:solidFill>
                  <a:srgbClr val="221D59"/>
                </a:solidFill>
                <a:effectLst/>
                <a:latin typeface="Arial Narrow" panose="020B0604020202020204" pitchFamily="34" charset="0"/>
                <a:cs typeface="Arial Narrow" panose="020B0604020202020204" pitchFamily="34" charset="0"/>
              </a:rPr>
              <a:t>Your Child Has Been Diagnosed With PKD – </a:t>
            </a:r>
            <a:br>
              <a:rPr lang="en-US" sz="4400" b="1" dirty="0">
                <a:solidFill>
                  <a:srgbClr val="221D59"/>
                </a:solidFill>
                <a:effectLst/>
                <a:latin typeface="Arial Narrow" panose="020B0604020202020204" pitchFamily="34" charset="0"/>
                <a:cs typeface="Arial Narrow" panose="020B0604020202020204" pitchFamily="34" charset="0"/>
              </a:rPr>
            </a:br>
            <a:r>
              <a:rPr lang="en-US" sz="4400" b="1" dirty="0">
                <a:solidFill>
                  <a:srgbClr val="221D59"/>
                </a:solidFill>
                <a:effectLst/>
                <a:latin typeface="Arial Narrow" panose="020B0604020202020204" pitchFamily="34" charset="0"/>
                <a:cs typeface="Arial Narrow" panose="020B0604020202020204" pitchFamily="34" charset="0"/>
              </a:rPr>
              <a:t>Now What?</a:t>
            </a:r>
            <a:br>
              <a:rPr lang="en-US" sz="4400" b="1" dirty="0">
                <a:solidFill>
                  <a:srgbClr val="221D59"/>
                </a:solidFill>
                <a:effectLst/>
                <a:latin typeface="Arial Narrow" panose="020B0604020202020204" pitchFamily="34" charset="0"/>
                <a:cs typeface="Arial Narrow" panose="020B0604020202020204" pitchFamily="34" charset="0"/>
              </a:rPr>
            </a:br>
            <a:br>
              <a:rPr lang="en-US" sz="4800" b="1" dirty="0">
                <a:latin typeface="Arial Narrow" panose="020B0604020202020204" pitchFamily="34" charset="0"/>
                <a:cs typeface="Arial Narrow" panose="020B0604020202020204" pitchFamily="34" charset="0"/>
              </a:rPr>
            </a:br>
            <a:br>
              <a:rPr lang="en-US" sz="4800" b="1" dirty="0">
                <a:latin typeface="Arial Narrow" panose="020B0604020202020204" pitchFamily="34" charset="0"/>
                <a:cs typeface="Arial Narrow" panose="020B0604020202020204" pitchFamily="34" charset="0"/>
              </a:rPr>
            </a:br>
            <a:r>
              <a:rPr lang="en-US" sz="4400" dirty="0">
                <a:solidFill>
                  <a:srgbClr val="231E5A"/>
                </a:solidFill>
                <a:latin typeface="Arial Narrow" panose="020B0604020202020204" pitchFamily="34" charset="0"/>
                <a:ea typeface="Arial Narrow" charset="0"/>
                <a:cs typeface="Arial Narrow" panose="020B0604020202020204" pitchFamily="34" charset="0"/>
              </a:rPr>
              <a:t>Lisa </a:t>
            </a:r>
            <a:r>
              <a:rPr lang="en-US" sz="4400" dirty="0">
                <a:solidFill>
                  <a:srgbClr val="221D59"/>
                </a:solidFill>
                <a:latin typeface="Arial Narrow" panose="020B0604020202020204" pitchFamily="34" charset="0"/>
                <a:ea typeface="Arial Narrow" charset="0"/>
                <a:cs typeface="Arial Narrow" panose="020B0604020202020204" pitchFamily="34" charset="0"/>
              </a:rPr>
              <a:t>M</a:t>
            </a:r>
            <a:r>
              <a:rPr lang="en-US" sz="4400" dirty="0">
                <a:solidFill>
                  <a:srgbClr val="231E5A"/>
                </a:solidFill>
                <a:latin typeface="Arial Narrow" panose="020B0604020202020204" pitchFamily="34" charset="0"/>
                <a:ea typeface="Arial Narrow" charset="0"/>
                <a:cs typeface="Arial Narrow" panose="020B0604020202020204" pitchFamily="34" charset="0"/>
              </a:rPr>
              <a:t>. Guay-Woodford, MD</a:t>
            </a:r>
            <a:br>
              <a:rPr lang="en-US" sz="4400" dirty="0">
                <a:solidFill>
                  <a:srgbClr val="231E5A"/>
                </a:solidFill>
                <a:latin typeface="Arial Narrow" panose="020B0604020202020204" pitchFamily="34" charset="0"/>
                <a:ea typeface="Arial Narrow" charset="0"/>
                <a:cs typeface="Arial Narrow" panose="020B0604020202020204" pitchFamily="34" charset="0"/>
              </a:rPr>
            </a:br>
            <a:r>
              <a:rPr lang="en-US" sz="3600" dirty="0">
                <a:solidFill>
                  <a:srgbClr val="231E5A"/>
                </a:solidFill>
                <a:latin typeface="Arial Narrow" panose="020B0604020202020204" pitchFamily="34" charset="0"/>
                <a:ea typeface="Arial Narrow" charset="0"/>
                <a:cs typeface="Arial Narrow" panose="020B0604020202020204" pitchFamily="34" charset="0"/>
              </a:rPr>
              <a:t>Children’s Hospital of Philadelphia</a:t>
            </a:r>
            <a:br>
              <a:rPr lang="en-US" sz="4800" dirty="0">
                <a:solidFill>
                  <a:srgbClr val="231E5A"/>
                </a:solidFill>
                <a:latin typeface="Arial Narrow" panose="020B0604020202020204" pitchFamily="34" charset="0"/>
                <a:ea typeface="Arial Narrow" charset="0"/>
                <a:cs typeface="Arial Narrow" panose="020B0604020202020204" pitchFamily="34" charset="0"/>
              </a:rPr>
            </a:br>
            <a:r>
              <a:rPr lang="en-US" b="1" dirty="0">
                <a:latin typeface="Arial Narrow" panose="020B0604020202020204" pitchFamily="34" charset="0"/>
                <a:cs typeface="Arial Narrow" panose="020B0604020202020204" pitchFamily="34" charset="0"/>
              </a:rPr>
              <a:t> </a:t>
            </a:r>
            <a:endParaRPr lang="en-US" dirty="0"/>
          </a:p>
        </p:txBody>
      </p:sp>
    </p:spTree>
    <p:extLst>
      <p:ext uri="{BB962C8B-B14F-4D97-AF65-F5344CB8AC3E}">
        <p14:creationId xmlns:p14="http://schemas.microsoft.com/office/powerpoint/2010/main" val="2061524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1" descr="Timeline&#10;&#10;Description automatically generated">
            <a:extLst>
              <a:ext uri="{FF2B5EF4-FFF2-40B4-BE49-F238E27FC236}">
                <a16:creationId xmlns:a16="http://schemas.microsoft.com/office/drawing/2014/main" id="{920448F3-90EA-46D7-85E8-21AAD28D4A1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24"/>
          <a:stretch/>
        </p:blipFill>
        <p:spPr>
          <a:xfrm>
            <a:off x="1709670" y="1791917"/>
            <a:ext cx="8448301" cy="4361343"/>
          </a:xfrm>
          <a:prstGeom prst="rect">
            <a:avLst/>
          </a:prstGeom>
          <a:ln w="12700" cap="sq">
            <a:solidFill>
              <a:srgbClr val="0070C0"/>
            </a:solidFill>
            <a:prstDash val="solid"/>
            <a:miter lim="800000"/>
          </a:ln>
          <a:effectLst>
            <a:outerShdw blurRad="50800" dist="38100" dir="2700000" algn="tl" rotWithShape="0">
              <a:srgbClr val="000000">
                <a:alpha val="43000"/>
              </a:srgbClr>
            </a:outerShdw>
          </a:effectLst>
        </p:spPr>
      </p:pic>
      <p:sp>
        <p:nvSpPr>
          <p:cNvPr id="7" name="Rectangle 4">
            <a:extLst>
              <a:ext uri="{FF2B5EF4-FFF2-40B4-BE49-F238E27FC236}">
                <a16:creationId xmlns:a16="http://schemas.microsoft.com/office/drawing/2014/main" id="{AAF538CF-A6B0-1794-1B6A-D649B7F5F976}"/>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r>
              <a:rPr lang="en-US" sz="3600" b="1" dirty="0">
                <a:solidFill>
                  <a:srgbClr val="203D65"/>
                </a:solidFill>
                <a:latin typeface="Arial Narrow" panose="020B0604020202020204" pitchFamily="34" charset="0"/>
                <a:cs typeface="Arial Narrow" panose="020B0604020202020204" pitchFamily="34" charset="0"/>
              </a:rPr>
              <a:t>Lifespan view of polycystic kidney diseases</a:t>
            </a:r>
          </a:p>
        </p:txBody>
      </p:sp>
      <p:sp>
        <p:nvSpPr>
          <p:cNvPr id="2" name="Oval 1">
            <a:extLst>
              <a:ext uri="{FF2B5EF4-FFF2-40B4-BE49-F238E27FC236}">
                <a16:creationId xmlns:a16="http://schemas.microsoft.com/office/drawing/2014/main" id="{E9BEF1BE-3FC1-DADE-657F-4FBA2E9B8AAF}"/>
              </a:ext>
            </a:extLst>
          </p:cNvPr>
          <p:cNvSpPr/>
          <p:nvPr/>
        </p:nvSpPr>
        <p:spPr>
          <a:xfrm>
            <a:off x="4152453" y="2917101"/>
            <a:ext cx="430306" cy="40158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42"/>
          </a:p>
        </p:txBody>
      </p:sp>
      <p:sp>
        <p:nvSpPr>
          <p:cNvPr id="3" name="Oval 2">
            <a:extLst>
              <a:ext uri="{FF2B5EF4-FFF2-40B4-BE49-F238E27FC236}">
                <a16:creationId xmlns:a16="http://schemas.microsoft.com/office/drawing/2014/main" id="{71A0B8B8-BEE3-1169-2480-2521AA16F220}"/>
              </a:ext>
            </a:extLst>
          </p:cNvPr>
          <p:cNvSpPr/>
          <p:nvPr/>
        </p:nvSpPr>
        <p:spPr>
          <a:xfrm>
            <a:off x="5346550" y="5143933"/>
            <a:ext cx="1011219" cy="40158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42"/>
          </a:p>
        </p:txBody>
      </p:sp>
    </p:spTree>
    <p:extLst>
      <p:ext uri="{BB962C8B-B14F-4D97-AF65-F5344CB8AC3E}">
        <p14:creationId xmlns:p14="http://schemas.microsoft.com/office/powerpoint/2010/main" val="1569003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E15DC6F-3B9C-9965-3AFA-89AFEB31A201}"/>
              </a:ext>
            </a:extLst>
          </p:cNvPr>
          <p:cNvSpPr txBox="1">
            <a:spLocks/>
          </p:cNvSpPr>
          <p:nvPr/>
        </p:nvSpPr>
        <p:spPr>
          <a:xfrm>
            <a:off x="990600" y="708859"/>
            <a:ext cx="10231271" cy="970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Narrow" panose="020B0604020202020204" pitchFamily="34" charset="0"/>
                <a:cs typeface="Arial Narrow" panose="020B0604020202020204" pitchFamily="34" charset="0"/>
              </a:rPr>
              <a:t>Objectives</a:t>
            </a:r>
            <a:endParaRPr lang="en-US" sz="4000" b="1" dirty="0">
              <a:solidFill>
                <a:srgbClr val="002060"/>
              </a:solidFill>
              <a:latin typeface="Arial Narrow" panose="020B0604020202020204" pitchFamily="34" charset="0"/>
              <a:cs typeface="Arial Narrow" panose="020B0604020202020204" pitchFamily="34" charset="0"/>
            </a:endParaRPr>
          </a:p>
        </p:txBody>
      </p:sp>
      <p:sp>
        <p:nvSpPr>
          <p:cNvPr id="3" name="Rectangle 2">
            <a:extLst>
              <a:ext uri="{FF2B5EF4-FFF2-40B4-BE49-F238E27FC236}">
                <a16:creationId xmlns:a16="http://schemas.microsoft.com/office/drawing/2014/main" id="{37078A1F-B058-09EE-F27D-3916EFBC0A21}"/>
              </a:ext>
            </a:extLst>
          </p:cNvPr>
          <p:cNvSpPr/>
          <p:nvPr/>
        </p:nvSpPr>
        <p:spPr>
          <a:xfrm>
            <a:off x="1085193" y="2174810"/>
            <a:ext cx="9777663" cy="2739211"/>
          </a:xfrm>
          <a:prstGeom prst="rect">
            <a:avLst/>
          </a:prstGeom>
        </p:spPr>
        <p:txBody>
          <a:bodyPr wrap="square">
            <a:spAutoFit/>
          </a:bodyPr>
          <a:lstStyle/>
          <a:p>
            <a:pPr marL="457200" indent="-457200" algn="l" fontAlgn="base">
              <a:spcAft>
                <a:spcPts val="2400"/>
              </a:spcAft>
              <a:buFont typeface="Arial" panose="020B0604020202020204" pitchFamily="34" charset="0"/>
              <a:buChar char="•"/>
            </a:pPr>
            <a:r>
              <a:rPr lang="en-US" sz="2800" dirty="0">
                <a:solidFill>
                  <a:schemeClr val="bg1">
                    <a:lumMod val="75000"/>
                  </a:schemeClr>
                </a:solidFill>
                <a:effectLst/>
                <a:latin typeface="Arial Narrow" panose="020B0604020202020204" pitchFamily="34" charset="0"/>
                <a:cs typeface="Arial Narrow" panose="020B0604020202020204" pitchFamily="34" charset="0"/>
              </a:rPr>
              <a:t>The basics of PKD in children</a:t>
            </a:r>
          </a:p>
          <a:p>
            <a:pPr marL="457200" indent="-457200" algn="l" fontAlgn="base">
              <a:spcAft>
                <a:spcPts val="2400"/>
              </a:spcAft>
              <a:buFont typeface="Arial" panose="020B0604020202020204" pitchFamily="34" charset="0"/>
              <a:buChar char="•"/>
            </a:pPr>
            <a:r>
              <a:rPr lang="en-US" sz="2800" dirty="0">
                <a:solidFill>
                  <a:srgbClr val="221D59"/>
                </a:solidFill>
                <a:latin typeface="Arial Narrow" panose="020B0604020202020204" pitchFamily="34" charset="0"/>
                <a:cs typeface="Arial Narrow" panose="020B0604020202020204" pitchFamily="34" charset="0"/>
              </a:rPr>
              <a:t>What to do after your child is diagnosed with PKD</a:t>
            </a:r>
            <a:endParaRPr lang="en-US" sz="2800" dirty="0">
              <a:solidFill>
                <a:srgbClr val="221D59"/>
              </a:solidFill>
              <a:effectLst/>
              <a:latin typeface="Arial Narrow" panose="020B0604020202020204" pitchFamily="34" charset="0"/>
              <a:cs typeface="Arial Narrow" panose="020B0604020202020204" pitchFamily="34" charset="0"/>
            </a:endParaRPr>
          </a:p>
          <a:p>
            <a:pPr marL="457200" indent="-457200" fontAlgn="base">
              <a:spcAft>
                <a:spcPts val="2400"/>
              </a:spcAft>
              <a:buFont typeface="Arial" panose="020B0604020202020204" pitchFamily="34" charset="0"/>
              <a:buChar char="•"/>
            </a:pPr>
            <a:r>
              <a:rPr lang="en-US" sz="2800" dirty="0">
                <a:solidFill>
                  <a:schemeClr val="bg1">
                    <a:lumMod val="75000"/>
                  </a:schemeClr>
                </a:solidFill>
                <a:effectLst/>
                <a:latin typeface="Arial Narrow" panose="020B0604020202020204" pitchFamily="34" charset="0"/>
                <a:cs typeface="Arial Narrow" panose="020B0604020202020204" pitchFamily="34" charset="0"/>
              </a:rPr>
              <a:t>Nutritional needs and challenges for children with PKD</a:t>
            </a:r>
          </a:p>
          <a:p>
            <a:pPr marL="457200" indent="-457200" fontAlgn="base">
              <a:spcAft>
                <a:spcPts val="2400"/>
              </a:spcAft>
              <a:buFont typeface="Arial" panose="020B0604020202020204" pitchFamily="34" charset="0"/>
              <a:buChar char="•"/>
            </a:pPr>
            <a:r>
              <a:rPr lang="en-US" sz="2800" dirty="0">
                <a:solidFill>
                  <a:schemeClr val="bg1">
                    <a:lumMod val="75000"/>
                  </a:schemeClr>
                </a:solidFill>
                <a:effectLst/>
                <a:latin typeface="Arial Narrow" panose="020B0604020202020204" pitchFamily="34" charset="0"/>
                <a:cs typeface="Arial Narrow" panose="020B0604020202020204" pitchFamily="34" charset="0"/>
              </a:rPr>
              <a:t>Developing a healthcare team for your child</a:t>
            </a:r>
          </a:p>
        </p:txBody>
      </p:sp>
    </p:spTree>
    <p:extLst>
      <p:ext uri="{BB962C8B-B14F-4D97-AF65-F5344CB8AC3E}">
        <p14:creationId xmlns:p14="http://schemas.microsoft.com/office/powerpoint/2010/main" val="135746464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ChangeArrowheads="1"/>
          </p:cNvSpPr>
          <p:nvPr/>
        </p:nvSpPr>
        <p:spPr bwMode="auto">
          <a:xfrm>
            <a:off x="1382603" y="1583330"/>
            <a:ext cx="4213614" cy="4670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7" tIns="44450" rIns="90487" bIns="44450"/>
          <a:lstStyle/>
          <a:p>
            <a:pPr marL="342900" indent="-342900" eaLnBrk="0" hangingPunct="0">
              <a:buSzPct val="100000"/>
              <a:buFontTx/>
              <a:buChar char="•"/>
              <a:tabLst>
                <a:tab pos="2057400" algn="l"/>
              </a:tabLst>
            </a:pPr>
            <a:r>
              <a:rPr lang="en-US" sz="2400" b="1" dirty="0">
                <a:solidFill>
                  <a:srgbClr val="173156"/>
                </a:solidFill>
                <a:latin typeface="Arial Narrow" charset="0"/>
                <a:cs typeface="Arial Narrow" charset="0"/>
              </a:rPr>
              <a:t>Prevalence: 1:800-1,000</a:t>
            </a:r>
          </a:p>
          <a:p>
            <a:pPr marL="742950" lvl="1" indent="-285750" eaLnBrk="0" hangingPunct="0">
              <a:buSzPct val="100000"/>
              <a:tabLst>
                <a:tab pos="2057400" algn="l"/>
              </a:tabLst>
            </a:pPr>
            <a:endParaRPr lang="en-US" sz="1000" dirty="0">
              <a:solidFill>
                <a:srgbClr val="173156"/>
              </a:solidFill>
              <a:latin typeface="Arial Narrow" charset="0"/>
              <a:cs typeface="Arial Narrow" charset="0"/>
            </a:endParaRPr>
          </a:p>
          <a:p>
            <a:pPr marL="342900" indent="-342900" eaLnBrk="0" hangingPunct="0">
              <a:buSzPct val="100000"/>
              <a:buFontTx/>
              <a:buChar char="•"/>
              <a:tabLst>
                <a:tab pos="2057400" algn="l"/>
              </a:tabLst>
            </a:pPr>
            <a:r>
              <a:rPr lang="en-US" sz="2400" b="1" dirty="0">
                <a:solidFill>
                  <a:srgbClr val="173156"/>
                </a:solidFill>
                <a:latin typeface="Arial Narrow" charset="0"/>
                <a:cs typeface="Arial Narrow" charset="0"/>
              </a:rPr>
              <a:t>Molecular genetics</a:t>
            </a:r>
          </a:p>
          <a:p>
            <a:pPr marL="742950" lvl="1" indent="-285750" eaLnBrk="0" hangingPunct="0">
              <a:buSzPct val="100000"/>
              <a:buFontTx/>
              <a:buChar char="•"/>
              <a:tabLst>
                <a:tab pos="1709738" algn="l"/>
              </a:tabLst>
            </a:pPr>
            <a:r>
              <a:rPr lang="en-US" sz="2000" i="1" dirty="0">
                <a:solidFill>
                  <a:srgbClr val="594C46"/>
                </a:solidFill>
                <a:latin typeface="Arial Narrow" charset="0"/>
                <a:cs typeface="Arial Narrow" charset="0"/>
              </a:rPr>
              <a:t>PKD1:	</a:t>
            </a:r>
            <a:r>
              <a:rPr lang="en-US" sz="2000" i="1">
                <a:solidFill>
                  <a:srgbClr val="594C46"/>
                </a:solidFill>
                <a:latin typeface="Arial Narrow" charset="0"/>
                <a:cs typeface="Arial Narrow" charset="0"/>
              </a:rPr>
              <a:t>~</a:t>
            </a:r>
            <a:r>
              <a:rPr lang="en-US" sz="2000">
                <a:solidFill>
                  <a:srgbClr val="594C46"/>
                </a:solidFill>
                <a:latin typeface="Arial Narrow" charset="0"/>
                <a:cs typeface="Arial Narrow" charset="0"/>
              </a:rPr>
              <a:t>80%</a:t>
            </a:r>
            <a:endParaRPr lang="en-US" sz="2000" i="1" dirty="0">
              <a:solidFill>
                <a:srgbClr val="594C46"/>
              </a:solidFill>
              <a:latin typeface="Arial Narrow" charset="0"/>
              <a:cs typeface="Arial Narrow" charset="0"/>
            </a:endParaRPr>
          </a:p>
          <a:p>
            <a:pPr marL="742950" lvl="1" indent="-285750" eaLnBrk="0" hangingPunct="0">
              <a:buSzPct val="100000"/>
              <a:buFontTx/>
              <a:buChar char="•"/>
              <a:tabLst>
                <a:tab pos="1709738" algn="l"/>
              </a:tabLst>
            </a:pPr>
            <a:r>
              <a:rPr lang="en-US" sz="2000" i="1" dirty="0">
                <a:solidFill>
                  <a:srgbClr val="594C46"/>
                </a:solidFill>
                <a:latin typeface="Arial Narrow" charset="0"/>
                <a:cs typeface="Arial Narrow" charset="0"/>
              </a:rPr>
              <a:t>PKD2:	</a:t>
            </a:r>
            <a:r>
              <a:rPr lang="en-US" sz="2000" dirty="0">
                <a:solidFill>
                  <a:srgbClr val="594C46"/>
                </a:solidFill>
                <a:latin typeface="Arial Narrow" charset="0"/>
                <a:cs typeface="Arial Narrow" charset="0"/>
              </a:rPr>
              <a:t>~15%</a:t>
            </a:r>
          </a:p>
          <a:p>
            <a:pPr marL="742950" lvl="1" indent="-285750" eaLnBrk="0" hangingPunct="0">
              <a:buSzPct val="100000"/>
              <a:buFontTx/>
              <a:buChar char="•"/>
              <a:tabLst>
                <a:tab pos="1709738" algn="l"/>
              </a:tabLst>
            </a:pPr>
            <a:r>
              <a:rPr lang="en-US" sz="2000" i="1" dirty="0">
                <a:solidFill>
                  <a:srgbClr val="594C46"/>
                </a:solidFill>
                <a:latin typeface="Arial Narrow" charset="0"/>
                <a:cs typeface="Arial Narrow" charset="0"/>
              </a:rPr>
              <a:t>GANAB:	</a:t>
            </a:r>
            <a:r>
              <a:rPr lang="en-US" sz="2000" dirty="0">
                <a:solidFill>
                  <a:srgbClr val="594C46"/>
                </a:solidFill>
                <a:latin typeface="Arial Narrow" charset="0"/>
                <a:cs typeface="Arial Narrow" charset="0"/>
              </a:rPr>
              <a:t>&lt;1</a:t>
            </a:r>
            <a:r>
              <a:rPr lang="en-US" sz="2000" i="1" dirty="0">
                <a:solidFill>
                  <a:srgbClr val="594C46"/>
                </a:solidFill>
                <a:latin typeface="Arial Narrow" charset="0"/>
                <a:cs typeface="Arial Narrow" charset="0"/>
              </a:rPr>
              <a:t>%</a:t>
            </a:r>
            <a:endParaRPr lang="en-US" sz="2000" dirty="0">
              <a:solidFill>
                <a:srgbClr val="594C46"/>
              </a:solidFill>
              <a:latin typeface="Arial Narrow" charset="0"/>
              <a:cs typeface="Arial Narrow" charset="0"/>
            </a:endParaRPr>
          </a:p>
          <a:p>
            <a:pPr marL="742950" lvl="1" indent="-285750" eaLnBrk="0" hangingPunct="0">
              <a:buSzPct val="100000"/>
              <a:tabLst>
                <a:tab pos="2057400" algn="l"/>
              </a:tabLst>
            </a:pPr>
            <a:endParaRPr lang="en-US" sz="1000" dirty="0">
              <a:solidFill>
                <a:srgbClr val="000000"/>
              </a:solidFill>
              <a:latin typeface="Arial Narrow" charset="0"/>
              <a:cs typeface="Arial Narrow" charset="0"/>
            </a:endParaRPr>
          </a:p>
          <a:p>
            <a:pPr marL="342900" indent="-342900" eaLnBrk="0" hangingPunct="0">
              <a:buSzPct val="100000"/>
              <a:buFontTx/>
              <a:buChar char="•"/>
              <a:tabLst>
                <a:tab pos="2057400" algn="l"/>
              </a:tabLst>
            </a:pPr>
            <a:r>
              <a:rPr lang="en-US" sz="2400" b="1" dirty="0">
                <a:solidFill>
                  <a:srgbClr val="173156"/>
                </a:solidFill>
                <a:latin typeface="Arial Narrow" charset="0"/>
                <a:cs typeface="Arial Narrow" charset="0"/>
              </a:rPr>
              <a:t>Renal disease</a:t>
            </a:r>
          </a:p>
          <a:p>
            <a:pPr marL="742950" lvl="1" indent="-285750" eaLnBrk="0" hangingPunct="0">
              <a:lnSpc>
                <a:spcPct val="90000"/>
              </a:lnSpc>
              <a:buSzPct val="100000"/>
              <a:buFontTx/>
              <a:buChar char="•"/>
              <a:tabLst>
                <a:tab pos="2057400" algn="l"/>
              </a:tabLst>
            </a:pPr>
            <a:r>
              <a:rPr lang="en-US" sz="2000" i="1" dirty="0">
                <a:solidFill>
                  <a:srgbClr val="594C46"/>
                </a:solidFill>
                <a:latin typeface="Arial Narrow" charset="0"/>
                <a:cs typeface="Arial Narrow" charset="0"/>
              </a:rPr>
              <a:t>Children and adults</a:t>
            </a:r>
          </a:p>
          <a:p>
            <a:pPr marL="742950" lvl="1" indent="-285750" eaLnBrk="0" hangingPunct="0">
              <a:lnSpc>
                <a:spcPct val="90000"/>
              </a:lnSpc>
              <a:buSzPct val="100000"/>
              <a:buFontTx/>
              <a:buChar char="•"/>
              <a:tabLst>
                <a:tab pos="2057400" algn="l"/>
              </a:tabLst>
            </a:pPr>
            <a:r>
              <a:rPr lang="en-US" sz="2000" i="1" dirty="0">
                <a:solidFill>
                  <a:srgbClr val="594C46"/>
                </a:solidFill>
                <a:latin typeface="Arial Narrow" charset="0"/>
                <a:cs typeface="Arial Narrow" charset="0"/>
              </a:rPr>
              <a:t>1-2% nephrons affected</a:t>
            </a:r>
          </a:p>
          <a:p>
            <a:pPr marL="742950" lvl="1" indent="-285750" eaLnBrk="0" hangingPunct="0">
              <a:lnSpc>
                <a:spcPct val="90000"/>
              </a:lnSpc>
              <a:buSzPct val="100000"/>
              <a:buFontTx/>
              <a:buChar char="•"/>
              <a:tabLst>
                <a:tab pos="2057400" algn="l"/>
              </a:tabLst>
            </a:pPr>
            <a:r>
              <a:rPr lang="en-US" sz="2000" i="1" dirty="0">
                <a:solidFill>
                  <a:srgbClr val="594C46"/>
                </a:solidFill>
                <a:latin typeface="Arial Narrow" charset="0"/>
                <a:cs typeface="Arial Narrow" charset="0"/>
              </a:rPr>
              <a:t>normal </a:t>
            </a:r>
            <a:r>
              <a:rPr lang="en-US" sz="2000" i="1" dirty="0">
                <a:solidFill>
                  <a:srgbClr val="594C46"/>
                </a:solidFill>
                <a:latin typeface="Wingdings"/>
                <a:ea typeface="Wingdings"/>
                <a:cs typeface="Wingdings"/>
                <a:sym typeface="Wingdings"/>
              </a:rPr>
              <a:t></a:t>
            </a:r>
            <a:r>
              <a:rPr lang="en-US" sz="2000" i="1" dirty="0">
                <a:solidFill>
                  <a:srgbClr val="594C46"/>
                </a:solidFill>
                <a:latin typeface="Arial Narrow" charset="0"/>
                <a:cs typeface="Arial Narrow" charset="0"/>
              </a:rPr>
              <a:t> very large kidneys</a:t>
            </a:r>
          </a:p>
          <a:p>
            <a:pPr marL="742950" lvl="1" indent="-285750" eaLnBrk="0" hangingPunct="0">
              <a:buSzPct val="100000"/>
              <a:tabLst>
                <a:tab pos="2057400" algn="l"/>
              </a:tabLst>
            </a:pPr>
            <a:endParaRPr lang="en-US" sz="1000" dirty="0">
              <a:solidFill>
                <a:srgbClr val="594C46"/>
              </a:solidFill>
              <a:latin typeface="Arial Narrow" charset="0"/>
              <a:cs typeface="Arial Narrow" charset="0"/>
            </a:endParaRPr>
          </a:p>
          <a:p>
            <a:pPr marL="342900" indent="-342900" eaLnBrk="0" hangingPunct="0">
              <a:buSzPct val="100000"/>
              <a:buFontTx/>
              <a:buChar char="•"/>
              <a:tabLst>
                <a:tab pos="2057400" algn="l"/>
              </a:tabLst>
            </a:pPr>
            <a:r>
              <a:rPr lang="en-US" sz="2400" b="1" dirty="0">
                <a:solidFill>
                  <a:srgbClr val="173156"/>
                </a:solidFill>
                <a:latin typeface="Arial Narrow" charset="0"/>
                <a:cs typeface="Arial Narrow" charset="0"/>
              </a:rPr>
              <a:t>Other associations</a:t>
            </a:r>
          </a:p>
          <a:p>
            <a:pPr marL="742950" lvl="1" indent="-285750" eaLnBrk="0" hangingPunct="0">
              <a:buFontTx/>
              <a:buChar char="•"/>
              <a:tabLst>
                <a:tab pos="2057400" algn="l"/>
              </a:tabLst>
            </a:pPr>
            <a:r>
              <a:rPr lang="en-US" sz="2000" i="1" dirty="0">
                <a:solidFill>
                  <a:srgbClr val="594C46"/>
                </a:solidFill>
                <a:latin typeface="Arial Narrow" charset="0"/>
                <a:cs typeface="Arial Narrow" charset="0"/>
              </a:rPr>
              <a:t>biliary cysts, pancreatic cysts </a:t>
            </a:r>
          </a:p>
          <a:p>
            <a:pPr marL="742950" lvl="1" indent="-285750" eaLnBrk="0" hangingPunct="0">
              <a:buFontTx/>
              <a:buChar char="•"/>
              <a:tabLst>
                <a:tab pos="2057400" algn="l"/>
              </a:tabLst>
            </a:pPr>
            <a:r>
              <a:rPr lang="en-US" sz="2000" i="1" dirty="0">
                <a:solidFill>
                  <a:srgbClr val="594C46"/>
                </a:solidFill>
                <a:latin typeface="Arial Narrow" charset="0"/>
                <a:cs typeface="Arial Narrow" charset="0"/>
              </a:rPr>
              <a:t>vascular aneurysms, hernias</a:t>
            </a:r>
          </a:p>
          <a:p>
            <a:pPr marL="742950" lvl="1" indent="-285750" eaLnBrk="0" hangingPunct="0">
              <a:buFontTx/>
              <a:buChar char="•"/>
              <a:tabLst>
                <a:tab pos="2057400" algn="l"/>
              </a:tabLst>
            </a:pPr>
            <a:r>
              <a:rPr lang="en-US" sz="2000" i="1" dirty="0">
                <a:solidFill>
                  <a:srgbClr val="594C46"/>
                </a:solidFill>
                <a:latin typeface="Arial Narrow" charset="0"/>
                <a:cs typeface="Arial Narrow" charset="0"/>
              </a:rPr>
              <a:t>male infertility</a:t>
            </a:r>
          </a:p>
        </p:txBody>
      </p:sp>
      <p:pic>
        <p:nvPicPr>
          <p:cNvPr id="22543" name="Picture 8" descr="norm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406" y="1618536"/>
            <a:ext cx="1795318" cy="2072669"/>
          </a:xfrm>
          <a:prstGeom prst="rect">
            <a:avLst/>
          </a:prstGeom>
          <a:noFill/>
          <a:ln w="19050">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pic>
        <p:nvPicPr>
          <p:cNvPr id="22544" name="Picture 9" descr="ADPKD"/>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740" y="1618536"/>
            <a:ext cx="1789545" cy="2072669"/>
          </a:xfrm>
          <a:prstGeom prst="rect">
            <a:avLst/>
          </a:prstGeom>
          <a:noFill/>
          <a:ln w="19050">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sp>
        <p:nvSpPr>
          <p:cNvPr id="18" name="TextBox 17"/>
          <p:cNvSpPr txBox="1"/>
          <p:nvPr/>
        </p:nvSpPr>
        <p:spPr>
          <a:xfrm>
            <a:off x="7759532" y="5934521"/>
            <a:ext cx="2890535" cy="307777"/>
          </a:xfrm>
          <a:prstGeom prst="rect">
            <a:avLst/>
          </a:prstGeom>
          <a:noFill/>
        </p:spPr>
        <p:txBody>
          <a:bodyPr wrap="none" rtlCol="0">
            <a:spAutoFit/>
          </a:bodyPr>
          <a:lstStyle/>
          <a:p>
            <a:pPr algn="r"/>
            <a:r>
              <a:rPr lang="en-US" sz="1400" i="1" dirty="0">
                <a:solidFill>
                  <a:srgbClr val="594C46"/>
                </a:solidFill>
                <a:latin typeface="Arial Narrow"/>
                <a:cs typeface="Arial Narrow"/>
              </a:rPr>
              <a:t>Wilson (2004) </a:t>
            </a:r>
            <a:r>
              <a:rPr lang="cs-CZ" sz="1400" i="1" dirty="0">
                <a:solidFill>
                  <a:srgbClr val="594C46"/>
                </a:solidFill>
                <a:latin typeface="Arial Narrow"/>
                <a:cs typeface="Arial Narrow"/>
              </a:rPr>
              <a:t>N </a:t>
            </a:r>
            <a:r>
              <a:rPr lang="cs-CZ" sz="1400" i="1" dirty="0" err="1">
                <a:solidFill>
                  <a:srgbClr val="594C46"/>
                </a:solidFill>
                <a:latin typeface="Arial Narrow"/>
                <a:cs typeface="Arial Narrow"/>
              </a:rPr>
              <a:t>Engl</a:t>
            </a:r>
            <a:r>
              <a:rPr lang="cs-CZ" sz="1400" i="1" dirty="0">
                <a:solidFill>
                  <a:srgbClr val="594C46"/>
                </a:solidFill>
                <a:latin typeface="Arial Narrow"/>
                <a:cs typeface="Arial Narrow"/>
              </a:rPr>
              <a:t> J Med 350:151-64. </a:t>
            </a:r>
            <a:endParaRPr lang="en-US" sz="1400" i="1" dirty="0">
              <a:solidFill>
                <a:srgbClr val="594C46"/>
              </a:solidFill>
              <a:latin typeface="Arial Narrow"/>
              <a:cs typeface="Arial Narrow"/>
            </a:endParaRPr>
          </a:p>
        </p:txBody>
      </p:sp>
      <p:pic>
        <p:nvPicPr>
          <p:cNvPr id="19" name="Picture 18">
            <a:extLst>
              <a:ext uri="{FF2B5EF4-FFF2-40B4-BE49-F238E27FC236}">
                <a16:creationId xmlns:a16="http://schemas.microsoft.com/office/drawing/2014/main" id="{1022FBD2-F738-E748-B403-B6CF100EFD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26" r="40658" b="56071"/>
          <a:stretch/>
        </p:blipFill>
        <p:spPr bwMode="auto">
          <a:xfrm>
            <a:off x="6503820" y="3786981"/>
            <a:ext cx="2819099" cy="202132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 Box 15">
            <a:extLst>
              <a:ext uri="{FF2B5EF4-FFF2-40B4-BE49-F238E27FC236}">
                <a16:creationId xmlns:a16="http://schemas.microsoft.com/office/drawing/2014/main" id="{1F3654E1-D8C6-F54B-BAC8-473F60262D8D}"/>
              </a:ext>
            </a:extLst>
          </p:cNvPr>
          <p:cNvSpPr txBox="1">
            <a:spLocks noChangeArrowheads="1"/>
          </p:cNvSpPr>
          <p:nvPr/>
        </p:nvSpPr>
        <p:spPr bwMode="auto">
          <a:xfrm>
            <a:off x="6458376" y="6193156"/>
            <a:ext cx="41916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r" eaLnBrk="1" hangingPunct="1"/>
            <a:r>
              <a:rPr lang="en-US" sz="1400" i="1" dirty="0">
                <a:solidFill>
                  <a:srgbClr val="594C46"/>
                </a:solidFill>
                <a:latin typeface="Arial Narrow" panose="020B0604020202020204" pitchFamily="34" charset="0"/>
                <a:cs typeface="Arial Narrow" panose="020B0604020202020204" pitchFamily="34" charset="0"/>
              </a:rPr>
              <a:t>Bergmann, C. et al. </a:t>
            </a:r>
            <a:r>
              <a:rPr lang="en-GB" sz="1400" i="1" dirty="0">
                <a:solidFill>
                  <a:srgbClr val="594C46"/>
                </a:solidFill>
                <a:latin typeface="Arial Narrow" panose="020B0604020202020204" pitchFamily="34" charset="0"/>
                <a:cs typeface="Arial Narrow" panose="020B0604020202020204" pitchFamily="34" charset="0"/>
              </a:rPr>
              <a:t>(2018)</a:t>
            </a:r>
            <a:r>
              <a:rPr lang="en-US" sz="1400" i="1" dirty="0">
                <a:solidFill>
                  <a:srgbClr val="594C46"/>
                </a:solidFill>
                <a:latin typeface="Arial Narrow" panose="020B0604020202020204" pitchFamily="34" charset="0"/>
                <a:cs typeface="Arial Narrow" panose="020B0604020202020204" pitchFamily="34" charset="0"/>
              </a:rPr>
              <a:t> Nat. Rev. Dis. Primers </a:t>
            </a:r>
          </a:p>
        </p:txBody>
      </p:sp>
      <p:sp>
        <p:nvSpPr>
          <p:cNvPr id="10" name="Rectangle 4">
            <a:extLst>
              <a:ext uri="{FF2B5EF4-FFF2-40B4-BE49-F238E27FC236}">
                <a16:creationId xmlns:a16="http://schemas.microsoft.com/office/drawing/2014/main" id="{3FA2903B-73B9-B443-8E1A-7C2766FFF720}"/>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pPr eaLnBrk="0" hangingPunct="0"/>
            <a:r>
              <a:rPr lang="en-US" sz="3600" b="1" dirty="0">
                <a:solidFill>
                  <a:srgbClr val="173156"/>
                </a:solidFill>
                <a:latin typeface="Arial Narrow" charset="0"/>
                <a:cs typeface="Arial Narrow" charset="0"/>
              </a:rPr>
              <a:t>Autosomal Dominant PKD (ADPKD)</a:t>
            </a:r>
          </a:p>
        </p:txBody>
      </p:sp>
    </p:spTree>
    <p:extLst>
      <p:ext uri="{BB962C8B-B14F-4D97-AF65-F5344CB8AC3E}">
        <p14:creationId xmlns:p14="http://schemas.microsoft.com/office/powerpoint/2010/main" val="197439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2169494" y="1590879"/>
          <a:ext cx="7284052" cy="4395568"/>
        </p:xfrm>
        <a:graphic>
          <a:graphicData uri="http://schemas.openxmlformats.org/drawingml/2006/table">
            <a:tbl>
              <a:tblPr/>
              <a:tblGrid>
                <a:gridCol w="2566823">
                  <a:extLst>
                    <a:ext uri="{9D8B030D-6E8A-4147-A177-3AD203B41FA5}">
                      <a16:colId xmlns:a16="http://schemas.microsoft.com/office/drawing/2014/main" val="20000"/>
                    </a:ext>
                  </a:extLst>
                </a:gridCol>
                <a:gridCol w="1516566">
                  <a:extLst>
                    <a:ext uri="{9D8B030D-6E8A-4147-A177-3AD203B41FA5}">
                      <a16:colId xmlns:a16="http://schemas.microsoft.com/office/drawing/2014/main" val="20001"/>
                    </a:ext>
                  </a:extLst>
                </a:gridCol>
                <a:gridCol w="1728439">
                  <a:extLst>
                    <a:ext uri="{9D8B030D-6E8A-4147-A177-3AD203B41FA5}">
                      <a16:colId xmlns:a16="http://schemas.microsoft.com/office/drawing/2014/main" val="20002"/>
                    </a:ext>
                  </a:extLst>
                </a:gridCol>
                <a:gridCol w="1472224">
                  <a:extLst>
                    <a:ext uri="{9D8B030D-6E8A-4147-A177-3AD203B41FA5}">
                      <a16:colId xmlns:a16="http://schemas.microsoft.com/office/drawing/2014/main" val="20003"/>
                    </a:ext>
                  </a:extLst>
                </a:gridCol>
              </a:tblGrid>
              <a:tr h="357140">
                <a:tc>
                  <a:txBody>
                    <a:bodyPr/>
                    <a:lstStyle/>
                    <a:p>
                      <a:pPr marL="0" marR="0" lvl="0" indent="0" algn="l" defTabSz="457200" rtl="0" eaLnBrk="1" fontAlgn="base" latinLnBrk="0" hangingPunct="1">
                        <a:lnSpc>
                          <a:spcPts val="2200"/>
                        </a:lnSpc>
                        <a:spcBef>
                          <a:spcPct val="0"/>
                        </a:spcBef>
                        <a:spcAft>
                          <a:spcPct val="0"/>
                        </a:spcAft>
                        <a:buClrTx/>
                        <a:buSzTx/>
                        <a:buFontTx/>
                        <a:buNone/>
                        <a:tabLst/>
                      </a:pPr>
                      <a:endParaRPr kumimoji="0" lang="en-US" sz="1800" b="0" i="0" u="none" strike="noStrike" cap="none" normalizeH="0" baseline="0" dirty="0">
                        <a:ln>
                          <a:noFill/>
                        </a:ln>
                        <a:solidFill>
                          <a:srgbClr val="193154"/>
                        </a:solidFill>
                        <a:effectLst/>
                        <a:latin typeface="Arial Narrow"/>
                        <a:ea typeface="ＭＳ Ｐゴシック" pitchFamily="-109" charset="-128"/>
                        <a:cs typeface="Arial Narrow"/>
                      </a:endParaRP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1" i="0" u="none" strike="noStrike" cap="none" normalizeH="0" baseline="0" dirty="0">
                          <a:ln>
                            <a:noFill/>
                          </a:ln>
                          <a:solidFill>
                            <a:srgbClr val="173156"/>
                          </a:solidFill>
                          <a:effectLst/>
                          <a:latin typeface="Arial Narrow"/>
                          <a:ea typeface="Arial Narrow" pitchFamily="-109" charset="0"/>
                          <a:cs typeface="Arial Narrow"/>
                        </a:rPr>
                        <a:t>Early onset</a:t>
                      </a: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1" i="0" u="none" strike="noStrike" cap="none" normalizeH="0" baseline="0" dirty="0">
                          <a:ln>
                            <a:noFill/>
                          </a:ln>
                          <a:solidFill>
                            <a:srgbClr val="173156"/>
                          </a:solidFill>
                          <a:effectLst/>
                          <a:latin typeface="Arial Narrow"/>
                          <a:ea typeface="Arial Narrow" pitchFamily="-109" charset="0"/>
                          <a:cs typeface="Arial Narrow"/>
                        </a:rPr>
                        <a:t>Childhood onset</a:t>
                      </a: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1" i="0" u="none" strike="noStrike" cap="none" normalizeH="0" baseline="0" dirty="0">
                          <a:ln>
                            <a:noFill/>
                          </a:ln>
                          <a:solidFill>
                            <a:srgbClr val="173156"/>
                          </a:solidFill>
                          <a:effectLst/>
                          <a:latin typeface="Arial Narrow"/>
                          <a:ea typeface="Arial Narrow" pitchFamily="-109" charset="0"/>
                          <a:cs typeface="Arial Narrow"/>
                        </a:rPr>
                        <a:t>Adult onset</a:t>
                      </a: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val="10000"/>
                  </a:ext>
                </a:extLst>
              </a:tr>
              <a:tr h="357140">
                <a:tc>
                  <a:txBody>
                    <a:bodyPr/>
                    <a:lstStyle/>
                    <a:p>
                      <a:pPr marL="0" marR="0" lvl="0" indent="0" algn="l"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173156"/>
                          </a:solidFill>
                          <a:effectLst/>
                          <a:latin typeface="Arial Narrow"/>
                          <a:ea typeface="Arial Narrow" pitchFamily="-109" charset="0"/>
                          <a:cs typeface="Arial Narrow"/>
                        </a:rPr>
                        <a:t>Mean age of </a:t>
                      </a:r>
                      <a:r>
                        <a:rPr kumimoji="0" lang="en-US" sz="1800" b="0" i="0" u="none" strike="noStrike" cap="none" normalizeH="0" baseline="0" dirty="0" err="1">
                          <a:ln>
                            <a:noFill/>
                          </a:ln>
                          <a:solidFill>
                            <a:srgbClr val="173156"/>
                          </a:solidFill>
                          <a:effectLst/>
                          <a:latin typeface="Arial Narrow"/>
                          <a:ea typeface="Arial Narrow" pitchFamily="-109" charset="0"/>
                          <a:cs typeface="Arial Narrow"/>
                        </a:rPr>
                        <a:t>dx</a:t>
                      </a:r>
                      <a:endParaRPr kumimoji="0" lang="en-US" sz="1800" b="0" i="0" u="none" strike="noStrike" cap="none" normalizeH="0" baseline="0" dirty="0">
                        <a:ln>
                          <a:noFill/>
                        </a:ln>
                        <a:solidFill>
                          <a:srgbClr val="173156"/>
                        </a:solidFill>
                        <a:effectLst/>
                        <a:latin typeface="Arial Narrow"/>
                        <a:ea typeface="Arial Narrow" pitchFamily="-109" charset="0"/>
                        <a:cs typeface="Arial Narrow"/>
                      </a:endParaRP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prenatal-1 yr</a:t>
                      </a: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unknown</a:t>
                      </a: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20-40 </a:t>
                      </a:r>
                      <a:r>
                        <a:rPr kumimoji="0" lang="en-US" sz="1800" b="0" i="0" u="none" strike="noStrike" cap="none" normalizeH="0" baseline="0" dirty="0" err="1">
                          <a:ln>
                            <a:noFill/>
                          </a:ln>
                          <a:solidFill>
                            <a:srgbClr val="594C46"/>
                          </a:solidFill>
                          <a:effectLst/>
                          <a:latin typeface="Arial Narrow"/>
                          <a:ea typeface="Arial Narrow" pitchFamily="-109" charset="0"/>
                          <a:cs typeface="Arial Narrow"/>
                        </a:rPr>
                        <a:t>yrs</a:t>
                      </a:r>
                      <a:endParaRPr kumimoji="0" lang="en-US" sz="1800" b="0" i="0" u="none" strike="noStrike" cap="none" normalizeH="0" baseline="0" dirty="0">
                        <a:ln>
                          <a:noFill/>
                        </a:ln>
                        <a:solidFill>
                          <a:srgbClr val="594C46"/>
                        </a:solidFill>
                        <a:effectLst/>
                        <a:latin typeface="Arial Narrow"/>
                        <a:ea typeface="Arial Narrow" pitchFamily="-109" charset="0"/>
                        <a:cs typeface="Arial Narrow"/>
                      </a:endParaRP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57140">
                <a:tc>
                  <a:txBody>
                    <a:bodyPr/>
                    <a:lstStyle/>
                    <a:p>
                      <a:pPr marL="0" marR="0" lvl="0" indent="0" algn="l"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173156"/>
                          </a:solidFill>
                          <a:effectLst/>
                          <a:latin typeface="Arial Narrow"/>
                          <a:ea typeface="Arial Narrow" pitchFamily="-109" charset="0"/>
                          <a:cs typeface="Arial Narrow"/>
                        </a:rPr>
                        <a:t>One-sided kidney disease</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rare</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up to 20%</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rare</a:t>
                      </a:r>
                    </a:p>
                  </a:txBody>
                  <a:tcPr marL="83127" marR="83127" marT="46781" marB="46781" horzOverflow="overflow">
                    <a:lnL>
                      <a:noFill/>
                    </a:lnL>
                    <a:lnR>
                      <a:noFill/>
                    </a:lnR>
                    <a:lnT>
                      <a:noFill/>
                    </a:lnT>
                    <a:lnB>
                      <a:noFill/>
                    </a:lnB>
                    <a:lnTlToBr>
                      <a:noFill/>
                    </a:lnTlToBr>
                    <a:lnBlToTr>
                      <a:noFill/>
                    </a:lnBlToTr>
                    <a:solidFill>
                      <a:schemeClr val="bg2"/>
                    </a:solidFill>
                  </a:tcPr>
                </a:tc>
                <a:extLst>
                  <a:ext uri="{0D108BD9-81ED-4DB2-BD59-A6C34878D82A}">
                    <a16:rowId xmlns:a16="http://schemas.microsoft.com/office/drawing/2014/main" val="10002"/>
                  </a:ext>
                </a:extLst>
              </a:tr>
              <a:tr h="357140">
                <a:tc>
                  <a:txBody>
                    <a:bodyPr/>
                    <a:lstStyle/>
                    <a:p>
                      <a:pPr marL="0" marR="0" lvl="0" indent="0" algn="l"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173156"/>
                          </a:solidFill>
                          <a:effectLst/>
                          <a:latin typeface="Arial Narrow"/>
                          <a:ea typeface="Arial Narrow" pitchFamily="-109" charset="0"/>
                          <a:cs typeface="Arial Narrow"/>
                        </a:rPr>
                        <a:t>Blood in the urine</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unknown</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10%</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35-50%</a:t>
                      </a:r>
                    </a:p>
                  </a:txBody>
                  <a:tcPr marL="83127" marR="83127" marT="46781" marB="4678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57140">
                <a:tc>
                  <a:txBody>
                    <a:bodyPr/>
                    <a:lstStyle/>
                    <a:p>
                      <a:pPr marL="0" marR="0" lvl="0" indent="0" algn="l"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173156"/>
                          </a:solidFill>
                          <a:effectLst/>
                          <a:latin typeface="Arial Narrow"/>
                          <a:ea typeface="Arial Narrow" pitchFamily="-109" charset="0"/>
                          <a:cs typeface="Arial Narrow"/>
                        </a:rPr>
                        <a:t>Protein in the urine</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unknown</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30%; 23%</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25%; 17%</a:t>
                      </a:r>
                    </a:p>
                  </a:txBody>
                  <a:tcPr marL="83127" marR="83127" marT="46781" marB="46781" horzOverflow="overflow">
                    <a:lnL>
                      <a:noFill/>
                    </a:lnL>
                    <a:lnR>
                      <a:noFill/>
                    </a:lnR>
                    <a:lnT>
                      <a:noFill/>
                    </a:lnT>
                    <a:lnB>
                      <a:noFill/>
                    </a:lnB>
                    <a:lnTlToBr>
                      <a:noFill/>
                    </a:lnTlToBr>
                    <a:lnBlToTr>
                      <a:noFill/>
                    </a:lnBlToTr>
                    <a:solidFill>
                      <a:schemeClr val="bg2"/>
                    </a:solidFill>
                  </a:tcPr>
                </a:tc>
                <a:extLst>
                  <a:ext uri="{0D108BD9-81ED-4DB2-BD59-A6C34878D82A}">
                    <a16:rowId xmlns:a16="http://schemas.microsoft.com/office/drawing/2014/main" val="10004"/>
                  </a:ext>
                </a:extLst>
              </a:tr>
              <a:tr h="357140">
                <a:tc>
                  <a:txBody>
                    <a:bodyPr/>
                    <a:lstStyle/>
                    <a:p>
                      <a:pPr marL="0" marR="0" lvl="0" indent="0" algn="l"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173156"/>
                          </a:solidFill>
                          <a:effectLst/>
                          <a:latin typeface="Arial Narrow"/>
                          <a:ea typeface="Arial Narrow" pitchFamily="-109" charset="0"/>
                          <a:cs typeface="Arial Narrow"/>
                        </a:rPr>
                        <a:t>High blood pressure</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80%</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22%</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60%</a:t>
                      </a:r>
                    </a:p>
                  </a:txBody>
                  <a:tcPr marL="83127" marR="83127" marT="46781" marB="4678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412084">
                <a:tc>
                  <a:txBody>
                    <a:bodyPr/>
                    <a:lstStyle/>
                    <a:p>
                      <a:pPr marL="0" marR="0" lvl="0" indent="0" algn="l"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173156"/>
                          </a:solidFill>
                          <a:effectLst/>
                          <a:latin typeface="Arial Narrow"/>
                          <a:ea typeface="Arial Narrow" pitchFamily="-109" charset="0"/>
                          <a:cs typeface="Arial Narrow"/>
                        </a:rPr>
                        <a:t>Kidney stones</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rare</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rare</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20%</a:t>
                      </a:r>
                    </a:p>
                  </a:txBody>
                  <a:tcPr marL="83127" marR="83127" marT="46781" marB="46781" horzOverflow="overflow">
                    <a:lnL>
                      <a:noFill/>
                    </a:lnL>
                    <a:lnR>
                      <a:noFill/>
                    </a:lnR>
                    <a:lnT>
                      <a:noFill/>
                    </a:lnT>
                    <a:lnB>
                      <a:noFill/>
                    </a:lnB>
                    <a:lnTlToBr>
                      <a:noFill/>
                    </a:lnTlToBr>
                    <a:lnBlToTr>
                      <a:noFill/>
                    </a:lnBlToTr>
                    <a:solidFill>
                      <a:schemeClr val="bg2"/>
                    </a:solidFill>
                  </a:tcPr>
                </a:tc>
                <a:extLst>
                  <a:ext uri="{0D108BD9-81ED-4DB2-BD59-A6C34878D82A}">
                    <a16:rowId xmlns:a16="http://schemas.microsoft.com/office/drawing/2014/main" val="10006"/>
                  </a:ext>
                </a:extLst>
              </a:tr>
              <a:tr h="357140">
                <a:tc>
                  <a:txBody>
                    <a:bodyPr/>
                    <a:lstStyle/>
                    <a:p>
                      <a:pPr marL="0" marR="0" lvl="0" indent="0" algn="l"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173156"/>
                          </a:solidFill>
                          <a:effectLst/>
                          <a:latin typeface="Arial Narrow"/>
                          <a:ea typeface="Arial Narrow" pitchFamily="-109" charset="0"/>
                          <a:cs typeface="Arial Narrow"/>
                        </a:rPr>
                        <a:t>End stage kidney disease</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25%</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rare</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50%</a:t>
                      </a:r>
                    </a:p>
                  </a:txBody>
                  <a:tcPr marL="83127" marR="83127" marT="46781" marB="4678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12084">
                <a:tc>
                  <a:txBody>
                    <a:bodyPr/>
                    <a:lstStyle/>
                    <a:p>
                      <a:pPr marL="0" marR="0" lvl="0" indent="0" algn="l"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173156"/>
                          </a:solidFill>
                          <a:effectLst/>
                          <a:latin typeface="Arial Narrow"/>
                          <a:ea typeface="Arial Narrow" pitchFamily="-109" charset="0"/>
                          <a:cs typeface="Arial Narrow"/>
                        </a:rPr>
                        <a:t>Biliary cysts (MRI)</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rare</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55%</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83%</a:t>
                      </a:r>
                    </a:p>
                  </a:txBody>
                  <a:tcPr marL="83127" marR="83127" marT="46781" marB="46781" horzOverflow="overflow">
                    <a:lnL>
                      <a:noFill/>
                    </a:lnL>
                    <a:lnR>
                      <a:noFill/>
                    </a:lnR>
                    <a:lnT>
                      <a:noFill/>
                    </a:lnT>
                    <a:lnB>
                      <a:noFill/>
                    </a:lnB>
                    <a:lnTlToBr>
                      <a:noFill/>
                    </a:lnTlToBr>
                    <a:lnBlToTr>
                      <a:noFill/>
                    </a:lnBlToTr>
                    <a:solidFill>
                      <a:schemeClr val="bg2"/>
                    </a:solidFill>
                  </a:tcPr>
                </a:tc>
                <a:extLst>
                  <a:ext uri="{0D108BD9-81ED-4DB2-BD59-A6C34878D82A}">
                    <a16:rowId xmlns:a16="http://schemas.microsoft.com/office/drawing/2014/main" val="10008"/>
                  </a:ext>
                </a:extLst>
              </a:tr>
              <a:tr h="357140">
                <a:tc>
                  <a:txBody>
                    <a:bodyPr/>
                    <a:lstStyle/>
                    <a:p>
                      <a:pPr marL="0" marR="0" lvl="0" indent="0" algn="l"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173156"/>
                          </a:solidFill>
                          <a:effectLst/>
                          <a:latin typeface="Arial Narrow"/>
                          <a:ea typeface="Arial Narrow" pitchFamily="-109" charset="0"/>
                          <a:cs typeface="Arial Narrow"/>
                        </a:rPr>
                        <a:t>Mitral valve prolapse</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unknown</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12%</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26%</a:t>
                      </a:r>
                    </a:p>
                  </a:txBody>
                  <a:tcPr marL="83127" marR="83127" marT="46781" marB="4678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357140">
                <a:tc>
                  <a:txBody>
                    <a:bodyPr/>
                    <a:lstStyle/>
                    <a:p>
                      <a:pPr marL="0" marR="0" lvl="0" indent="0" algn="l"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173156"/>
                          </a:solidFill>
                          <a:effectLst/>
                          <a:latin typeface="Arial Narrow"/>
                          <a:ea typeface="Arial Narrow" pitchFamily="-109" charset="0"/>
                          <a:cs typeface="Arial Narrow"/>
                        </a:rPr>
                        <a:t>Intracranial aneurysms</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rare</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rare</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5-7%</a:t>
                      </a:r>
                    </a:p>
                  </a:txBody>
                  <a:tcPr marL="83127" marR="83127" marT="46781" marB="46781" horzOverflow="overflow">
                    <a:lnL>
                      <a:noFill/>
                    </a:lnL>
                    <a:lnR>
                      <a:noFill/>
                    </a:lnR>
                    <a:lnT>
                      <a:noFill/>
                    </a:lnT>
                    <a:lnB>
                      <a:noFill/>
                    </a:lnB>
                    <a:lnTlToBr>
                      <a:noFill/>
                    </a:lnTlToBr>
                    <a:lnBlToTr>
                      <a:noFill/>
                    </a:lnBlToTr>
                    <a:solidFill>
                      <a:schemeClr val="bg2"/>
                    </a:solidFill>
                  </a:tcPr>
                </a:tc>
                <a:extLst>
                  <a:ext uri="{0D108BD9-81ED-4DB2-BD59-A6C34878D82A}">
                    <a16:rowId xmlns:a16="http://schemas.microsoft.com/office/drawing/2014/main" val="10010"/>
                  </a:ext>
                </a:extLst>
              </a:tr>
              <a:tr h="357140">
                <a:tc>
                  <a:txBody>
                    <a:bodyPr/>
                    <a:lstStyle/>
                    <a:p>
                      <a:pPr marL="0" marR="0" lvl="0" indent="0" algn="l"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173156"/>
                          </a:solidFill>
                          <a:effectLst/>
                          <a:latin typeface="Arial Narrow"/>
                          <a:ea typeface="Arial Narrow" pitchFamily="-109" charset="0"/>
                          <a:cs typeface="Arial Narrow"/>
                        </a:rPr>
                        <a:t>Inguinal hernias</a:t>
                      </a:r>
                    </a:p>
                  </a:txBody>
                  <a:tcPr marL="83127" marR="83127" marT="46781" marB="4678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a:ln>
                            <a:noFill/>
                          </a:ln>
                          <a:solidFill>
                            <a:srgbClr val="594C46"/>
                          </a:solidFill>
                          <a:effectLst/>
                          <a:latin typeface="Arial Narrow"/>
                          <a:ea typeface="Arial Narrow" pitchFamily="-109" charset="0"/>
                          <a:cs typeface="Arial Narrow"/>
                        </a:rPr>
                        <a:t>unknown</a:t>
                      </a:r>
                      <a:endParaRPr kumimoji="0" lang="en-US" sz="1800" b="0" i="0" u="none" strike="noStrike" cap="none" normalizeH="0" baseline="0" dirty="0">
                        <a:ln>
                          <a:noFill/>
                        </a:ln>
                        <a:solidFill>
                          <a:srgbClr val="594C46"/>
                        </a:solidFill>
                        <a:effectLst/>
                        <a:latin typeface="Arial Narrow"/>
                        <a:ea typeface="Arial Narrow" pitchFamily="-109" charset="0"/>
                        <a:cs typeface="Arial Narrow"/>
                      </a:endParaRPr>
                    </a:p>
                  </a:txBody>
                  <a:tcPr marL="83127" marR="83127" marT="46781" marB="4678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10%</a:t>
                      </a:r>
                    </a:p>
                  </a:txBody>
                  <a:tcPr marL="83127" marR="83127" marT="46781" marB="4678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ts val="2200"/>
                        </a:lnSpc>
                        <a:spcBef>
                          <a:spcPct val="0"/>
                        </a:spcBef>
                        <a:spcAft>
                          <a:spcPct val="0"/>
                        </a:spcAft>
                        <a:buClrTx/>
                        <a:buSzTx/>
                        <a:buFontTx/>
                        <a:buNone/>
                        <a:tabLst/>
                      </a:pPr>
                      <a:r>
                        <a:rPr kumimoji="0" lang="en-US" sz="1800" b="0" i="0" u="none" strike="noStrike" cap="none" normalizeH="0" baseline="0" dirty="0">
                          <a:ln>
                            <a:noFill/>
                          </a:ln>
                          <a:solidFill>
                            <a:srgbClr val="594C46"/>
                          </a:solidFill>
                          <a:effectLst/>
                          <a:latin typeface="Arial Narrow"/>
                          <a:ea typeface="Arial Narrow" pitchFamily="-109" charset="0"/>
                          <a:cs typeface="Arial Narrow"/>
                        </a:rPr>
                        <a:t>3%</a:t>
                      </a:r>
                    </a:p>
                  </a:txBody>
                  <a:tcPr marL="83127" marR="83127" marT="46781" marB="4678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24631" name="Text Box 9"/>
          <p:cNvSpPr txBox="1">
            <a:spLocks noChangeArrowheads="1"/>
          </p:cNvSpPr>
          <p:nvPr/>
        </p:nvSpPr>
        <p:spPr bwMode="auto">
          <a:xfrm>
            <a:off x="2020075" y="6146581"/>
            <a:ext cx="7582893" cy="307777"/>
          </a:xfrm>
          <a:prstGeom prst="rect">
            <a:avLst/>
          </a:prstGeom>
          <a:noFill/>
          <a:ln w="9525">
            <a:noFill/>
            <a:miter lim="800000"/>
            <a:headEnd/>
            <a:tailEnd/>
          </a:ln>
        </p:spPr>
        <p:txBody>
          <a:bodyPr wrap="square">
            <a:prstTxWarp prst="textNoShape">
              <a:avLst/>
            </a:prstTxWarp>
            <a:spAutoFit/>
          </a:bodyPr>
          <a:lstStyle/>
          <a:p>
            <a:r>
              <a:rPr lang="en-US" sz="1400" i="1" dirty="0">
                <a:solidFill>
                  <a:srgbClr val="594C46"/>
                </a:solidFill>
                <a:latin typeface="Arial Narrow" pitchFamily="-111" charset="0"/>
              </a:rPr>
              <a:t>Modified from: Fick-</a:t>
            </a:r>
            <a:r>
              <a:rPr lang="en-US" sz="1400" i="1" dirty="0" err="1">
                <a:solidFill>
                  <a:srgbClr val="594C46"/>
                </a:solidFill>
                <a:latin typeface="Arial Narrow" pitchFamily="-111" charset="0"/>
              </a:rPr>
              <a:t>Brosnahan</a:t>
            </a:r>
            <a:r>
              <a:rPr lang="en-US" sz="1400" i="1" dirty="0">
                <a:solidFill>
                  <a:srgbClr val="594C46"/>
                </a:solidFill>
                <a:latin typeface="Arial Narrow" pitchFamily="-111" charset="0"/>
              </a:rPr>
              <a:t> et al. (2001) Kidney International; </a:t>
            </a:r>
            <a:r>
              <a:rPr lang="en-US" sz="1400" i="1" dirty="0" err="1">
                <a:solidFill>
                  <a:srgbClr val="594C46"/>
                </a:solidFill>
                <a:latin typeface="Arial Narrow" pitchFamily="-111" charset="0"/>
              </a:rPr>
              <a:t>Rizk</a:t>
            </a:r>
            <a:r>
              <a:rPr lang="en-US" sz="1400" i="1" dirty="0">
                <a:solidFill>
                  <a:srgbClr val="594C46"/>
                </a:solidFill>
                <a:latin typeface="Arial Narrow" pitchFamily="-111" charset="0"/>
              </a:rPr>
              <a:t> and Chapman (2008) Pediatric Nephrology.</a:t>
            </a:r>
          </a:p>
        </p:txBody>
      </p:sp>
      <p:sp>
        <p:nvSpPr>
          <p:cNvPr id="7" name="Rectangle 4">
            <a:extLst>
              <a:ext uri="{FF2B5EF4-FFF2-40B4-BE49-F238E27FC236}">
                <a16:creationId xmlns:a16="http://schemas.microsoft.com/office/drawing/2014/main" id="{03E0A2CA-2AB1-D640-AD0D-FD213D1862B0}"/>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r>
              <a:rPr lang="en-US" sz="3600" b="1" dirty="0">
                <a:solidFill>
                  <a:srgbClr val="173156"/>
                </a:solidFill>
                <a:latin typeface="Arial Narrow" pitchFamily="-111" charset="0"/>
                <a:ea typeface="Arial Narrow" pitchFamily="-111" charset="0"/>
                <a:cs typeface="Arial Narrow" pitchFamily="-111" charset="0"/>
              </a:rPr>
              <a:t>ADPKD: Age-related manifestations</a:t>
            </a:r>
          </a:p>
        </p:txBody>
      </p:sp>
      <p:sp>
        <p:nvSpPr>
          <p:cNvPr id="2" name="Rounded Rectangle 1">
            <a:extLst>
              <a:ext uri="{FF2B5EF4-FFF2-40B4-BE49-F238E27FC236}">
                <a16:creationId xmlns:a16="http://schemas.microsoft.com/office/drawing/2014/main" id="{E7EAA549-A350-7F4D-8432-334A2C728CE0}"/>
              </a:ext>
            </a:extLst>
          </p:cNvPr>
          <p:cNvSpPr/>
          <p:nvPr/>
        </p:nvSpPr>
        <p:spPr>
          <a:xfrm>
            <a:off x="6266329" y="1443317"/>
            <a:ext cx="1748118" cy="47032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36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7222E4C-51B6-AB4A-92CA-919075564B55}"/>
              </a:ext>
            </a:extLst>
          </p:cNvPr>
          <p:cNvGraphicFramePr>
            <a:graphicFrameLocks noGrp="1"/>
          </p:cNvGraphicFramePr>
          <p:nvPr/>
        </p:nvGraphicFramePr>
        <p:xfrm>
          <a:off x="2129989" y="1559902"/>
          <a:ext cx="7932021" cy="4643609"/>
        </p:xfrm>
        <a:graphic>
          <a:graphicData uri="http://schemas.openxmlformats.org/drawingml/2006/table">
            <a:tbl>
              <a:tblPr firstRow="1" bandRow="1">
                <a:tableStyleId>{2D5ABB26-0587-4C30-8999-92F81FD0307C}</a:tableStyleId>
              </a:tblPr>
              <a:tblGrid>
                <a:gridCol w="3187027">
                  <a:extLst>
                    <a:ext uri="{9D8B030D-6E8A-4147-A177-3AD203B41FA5}">
                      <a16:colId xmlns:a16="http://schemas.microsoft.com/office/drawing/2014/main" val="20000"/>
                    </a:ext>
                  </a:extLst>
                </a:gridCol>
                <a:gridCol w="4744994">
                  <a:extLst>
                    <a:ext uri="{9D8B030D-6E8A-4147-A177-3AD203B41FA5}">
                      <a16:colId xmlns:a16="http://schemas.microsoft.com/office/drawing/2014/main" val="20001"/>
                    </a:ext>
                  </a:extLst>
                </a:gridCol>
              </a:tblGrid>
              <a:tr h="403803">
                <a:tc>
                  <a:txBody>
                    <a:bodyPr/>
                    <a:lstStyle/>
                    <a:p>
                      <a:r>
                        <a:rPr lang="en-US" sz="1800" b="1" dirty="0">
                          <a:solidFill>
                            <a:srgbClr val="162E52"/>
                          </a:solidFill>
                          <a:latin typeface="Arial Narrow" charset="0"/>
                          <a:ea typeface="Arial Narrow" charset="0"/>
                          <a:cs typeface="Arial Narrow" charset="0"/>
                        </a:rPr>
                        <a:t>Manifestation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b="1" dirty="0">
                          <a:solidFill>
                            <a:srgbClr val="183156"/>
                          </a:solidFill>
                          <a:latin typeface="Arial Narrow" charset="0"/>
                          <a:ea typeface="Arial Narrow" charset="0"/>
                          <a:cs typeface="Arial Narrow" charset="0"/>
                        </a:rPr>
                        <a:t>Management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0"/>
                  </a:ext>
                </a:extLst>
              </a:tr>
              <a:tr h="403803">
                <a:tc>
                  <a:txBody>
                    <a:bodyPr/>
                    <a:lstStyle/>
                    <a:p>
                      <a:pPr marL="0" marR="0" algn="l">
                        <a:spcBef>
                          <a:spcPts val="0"/>
                        </a:spcBef>
                        <a:spcAft>
                          <a:spcPts val="0"/>
                        </a:spcAft>
                      </a:pPr>
                      <a:r>
                        <a:rPr lang="en-US" sz="1800" kern="100" dirty="0">
                          <a:solidFill>
                            <a:srgbClr val="162E52"/>
                          </a:solidFill>
                          <a:effectLst/>
                          <a:latin typeface="Arial Narrow" charset="0"/>
                          <a:ea typeface="Arial Narrow" charset="0"/>
                          <a:cs typeface="Arial Narrow" charset="0"/>
                        </a:rPr>
                        <a:t>Hypertension </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US" sz="1800" kern="1200" dirty="0">
                          <a:solidFill>
                            <a:srgbClr val="594C46"/>
                          </a:solidFill>
                          <a:effectLst/>
                          <a:latin typeface="Arial Narrow" charset="0"/>
                          <a:ea typeface="Arial Narrow" charset="0"/>
                          <a:cs typeface="Arial Narrow" charset="0"/>
                        </a:rPr>
                        <a:t>ACEI (or ARB) first line therapy </a:t>
                      </a:r>
                      <a:endParaRPr lang="en-US" sz="1800" kern="100" dirty="0">
                        <a:solidFill>
                          <a:srgbClr val="594C46"/>
                        </a:solidFill>
                        <a:effectLst/>
                        <a:latin typeface="Arial Narrow" charset="0"/>
                        <a:ea typeface="Arial Narrow" charset="0"/>
                        <a:cs typeface="Arial Narrow"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3803">
                <a:tc>
                  <a:txBody>
                    <a:bodyPr/>
                    <a:lstStyle/>
                    <a:p>
                      <a:pPr marL="0" marR="0" algn="l">
                        <a:spcBef>
                          <a:spcPts val="0"/>
                        </a:spcBef>
                        <a:spcAft>
                          <a:spcPts val="0"/>
                        </a:spcAft>
                      </a:pPr>
                      <a:r>
                        <a:rPr lang="en-US" sz="1800" kern="100" dirty="0">
                          <a:solidFill>
                            <a:srgbClr val="162E52"/>
                          </a:solidFill>
                          <a:effectLst/>
                          <a:latin typeface="Arial Narrow" charset="0"/>
                          <a:ea typeface="Arial Narrow" charset="0"/>
                          <a:cs typeface="Arial Narrow" charset="0"/>
                        </a:rPr>
                        <a:t>Abdominal / flank pain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00" dirty="0">
                          <a:solidFill>
                            <a:srgbClr val="594C46"/>
                          </a:solidFill>
                          <a:effectLst/>
                          <a:latin typeface="Arial Narrow" charset="0"/>
                          <a:ea typeface="Arial Narrow" charset="0"/>
                          <a:cs typeface="Arial Narrow" charset="0"/>
                        </a:rPr>
                        <a:t>Acute – cyst hemorrhage,</a:t>
                      </a:r>
                      <a:r>
                        <a:rPr lang="en-US" sz="1800" kern="100" baseline="0" dirty="0">
                          <a:solidFill>
                            <a:srgbClr val="594C46"/>
                          </a:solidFill>
                          <a:effectLst/>
                          <a:latin typeface="Arial Narrow" charset="0"/>
                          <a:ea typeface="Arial Narrow" charset="0"/>
                          <a:cs typeface="Arial Narrow" charset="0"/>
                        </a:rPr>
                        <a:t> infection, stones</a:t>
                      </a:r>
                      <a:r>
                        <a:rPr lang="en-US" sz="1800" kern="100" dirty="0">
                          <a:solidFill>
                            <a:srgbClr val="594C46"/>
                          </a:solidFill>
                          <a:effectLst/>
                          <a:latin typeface="Arial Narrow" charset="0"/>
                          <a:ea typeface="Arial Narrow" charset="0"/>
                          <a:cs typeface="Arial Narrow" charset="0"/>
                        </a:rPr>
                        <a:t> </a:t>
                      </a:r>
                    </a:p>
                    <a:p>
                      <a:pPr marL="0" marR="0" algn="l">
                        <a:spcBef>
                          <a:spcPts val="0"/>
                        </a:spcBef>
                        <a:spcAft>
                          <a:spcPts val="0"/>
                        </a:spcAft>
                      </a:pPr>
                      <a:r>
                        <a:rPr lang="en-US" sz="1800" kern="100" dirty="0">
                          <a:solidFill>
                            <a:srgbClr val="594C46"/>
                          </a:solidFill>
                          <a:effectLst/>
                          <a:latin typeface="Arial Narrow" charset="0"/>
                          <a:ea typeface="Arial Narrow" charset="0"/>
                          <a:cs typeface="Arial Narrow" charset="0"/>
                        </a:rPr>
                        <a:t>Chronic – cyst burden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403803">
                <a:tc>
                  <a:txBody>
                    <a:bodyPr/>
                    <a:lstStyle/>
                    <a:p>
                      <a:pPr marL="0" marR="0" algn="l">
                        <a:spcBef>
                          <a:spcPts val="0"/>
                        </a:spcBef>
                        <a:spcAft>
                          <a:spcPts val="0"/>
                        </a:spcAft>
                      </a:pPr>
                      <a:r>
                        <a:rPr lang="en-US" sz="1800" kern="100" dirty="0">
                          <a:solidFill>
                            <a:srgbClr val="162E52"/>
                          </a:solidFill>
                          <a:effectLst/>
                          <a:latin typeface="Arial Narrow" charset="0"/>
                          <a:ea typeface="Arial Narrow" charset="0"/>
                          <a:cs typeface="Arial Narrow" charset="0"/>
                        </a:rPr>
                        <a:t>Cyst hemorrhage / gross hematuria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US" sz="1800" kern="100" dirty="0">
                          <a:solidFill>
                            <a:srgbClr val="594C46"/>
                          </a:solidFill>
                          <a:effectLst/>
                          <a:latin typeface="Arial Narrow" charset="0"/>
                          <a:ea typeface="Arial Narrow" charset="0"/>
                          <a:cs typeface="Arial Narrow" charset="0"/>
                        </a:rPr>
                        <a:t>Conservative therapy, resolution 2-7 days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3803">
                <a:tc>
                  <a:txBody>
                    <a:bodyPr/>
                    <a:lstStyle/>
                    <a:p>
                      <a:pPr marL="0" marR="0" algn="l">
                        <a:spcBef>
                          <a:spcPts val="0"/>
                        </a:spcBef>
                        <a:spcAft>
                          <a:spcPts val="0"/>
                        </a:spcAft>
                      </a:pPr>
                      <a:r>
                        <a:rPr lang="en-US" sz="1800" kern="100" dirty="0">
                          <a:solidFill>
                            <a:srgbClr val="162E52"/>
                          </a:solidFill>
                          <a:effectLst/>
                          <a:latin typeface="Arial Narrow" charset="0"/>
                          <a:ea typeface="Arial Narrow" charset="0"/>
                          <a:cs typeface="Arial Narrow" charset="0"/>
                        </a:rPr>
                        <a:t>Kidney stones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a:spcBef>
                          <a:spcPts val="0"/>
                        </a:spcBef>
                        <a:spcAft>
                          <a:spcPts val="0"/>
                        </a:spcAft>
                      </a:pPr>
                      <a:r>
                        <a:rPr lang="en-US" sz="1800" kern="100" dirty="0">
                          <a:solidFill>
                            <a:srgbClr val="594C46"/>
                          </a:solidFill>
                          <a:effectLst/>
                          <a:latin typeface="Arial Narrow" charset="0"/>
                          <a:ea typeface="Arial Narrow" charset="0"/>
                          <a:cs typeface="Arial Narrow" charset="0"/>
                        </a:rPr>
                        <a:t>Hydration and other standard approaches; lithotripsy</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403803">
                <a:tc>
                  <a:txBody>
                    <a:bodyPr/>
                    <a:lstStyle/>
                    <a:p>
                      <a:pPr marL="0" marR="0" algn="l">
                        <a:spcBef>
                          <a:spcPts val="0"/>
                        </a:spcBef>
                        <a:spcAft>
                          <a:spcPts val="0"/>
                        </a:spcAft>
                      </a:pPr>
                      <a:r>
                        <a:rPr lang="en-US" sz="1800" kern="100" dirty="0">
                          <a:solidFill>
                            <a:srgbClr val="162E52"/>
                          </a:solidFill>
                          <a:effectLst/>
                          <a:latin typeface="Arial Narrow" charset="0"/>
                          <a:ea typeface="Arial Narrow" charset="0"/>
                          <a:cs typeface="Arial Narrow" charset="0"/>
                        </a:rPr>
                        <a:t>Cyst infection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0"/>
                        </a:spcBef>
                        <a:spcAft>
                          <a:spcPts val="0"/>
                        </a:spcAft>
                      </a:pPr>
                      <a:r>
                        <a:rPr lang="en-US" sz="1800" kern="100" dirty="0">
                          <a:solidFill>
                            <a:srgbClr val="594C46"/>
                          </a:solidFill>
                          <a:effectLst/>
                          <a:latin typeface="Arial Narrow" charset="0"/>
                          <a:ea typeface="Arial Narrow" charset="0"/>
                          <a:cs typeface="Arial Narrow" charset="0"/>
                        </a:rPr>
                        <a:t>Ciprofloxacin and other</a:t>
                      </a:r>
                      <a:r>
                        <a:rPr lang="en-US" sz="1800" kern="100" baseline="0" dirty="0">
                          <a:solidFill>
                            <a:srgbClr val="594C46"/>
                          </a:solidFill>
                          <a:effectLst/>
                          <a:latin typeface="Arial Narrow" charset="0"/>
                          <a:ea typeface="Arial Narrow" charset="0"/>
                          <a:cs typeface="Arial Narrow" charset="0"/>
                        </a:rPr>
                        <a:t> quinolones (cyst penetration)</a:t>
                      </a:r>
                      <a:endParaRPr lang="en-US" sz="1800" kern="100" dirty="0">
                        <a:solidFill>
                          <a:srgbClr val="594C46"/>
                        </a:solidFill>
                        <a:effectLst/>
                        <a:latin typeface="Arial Narrow" charset="0"/>
                        <a:ea typeface="Arial Narrow" charset="0"/>
                        <a:cs typeface="Arial Narrow"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03803">
                <a:tc>
                  <a:txBody>
                    <a:bodyPr/>
                    <a:lstStyle/>
                    <a:p>
                      <a:pPr marL="0" marR="0" algn="l">
                        <a:spcBef>
                          <a:spcPts val="0"/>
                        </a:spcBef>
                        <a:spcAft>
                          <a:spcPts val="0"/>
                        </a:spcAft>
                      </a:pPr>
                      <a:r>
                        <a:rPr lang="en-US" sz="1800" kern="100" dirty="0">
                          <a:solidFill>
                            <a:srgbClr val="162E52"/>
                          </a:solidFill>
                          <a:effectLst/>
                          <a:latin typeface="Arial Narrow" charset="0"/>
                          <a:ea typeface="Arial Narrow" charset="0"/>
                          <a:cs typeface="Arial Narrow" charset="0"/>
                        </a:rPr>
                        <a:t>ESKD</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a:spcBef>
                          <a:spcPts val="0"/>
                        </a:spcBef>
                        <a:spcAft>
                          <a:spcPts val="0"/>
                        </a:spcAft>
                      </a:pPr>
                      <a:r>
                        <a:rPr lang="en-US" sz="1800" kern="100" dirty="0">
                          <a:solidFill>
                            <a:srgbClr val="594C46"/>
                          </a:solidFill>
                          <a:effectLst/>
                          <a:latin typeface="Arial Narrow" charset="0"/>
                          <a:ea typeface="Arial Narrow" charset="0"/>
                          <a:cs typeface="Arial Narrow" charset="0"/>
                        </a:rPr>
                        <a:t>Transplantation with native nephrectomy in</a:t>
                      </a:r>
                      <a:r>
                        <a:rPr lang="en-US" sz="1800" kern="100" baseline="0" dirty="0">
                          <a:solidFill>
                            <a:srgbClr val="594C46"/>
                          </a:solidFill>
                          <a:effectLst/>
                          <a:latin typeface="Arial Narrow" charset="0"/>
                          <a:ea typeface="Arial Narrow" charset="0"/>
                          <a:cs typeface="Arial Narrow" charset="0"/>
                        </a:rPr>
                        <a:t> </a:t>
                      </a:r>
                      <a:r>
                        <a:rPr lang="en-US" sz="1800" kern="100" dirty="0">
                          <a:solidFill>
                            <a:srgbClr val="594C46"/>
                          </a:solidFill>
                          <a:effectLst/>
                          <a:latin typeface="Arial Narrow" charset="0"/>
                          <a:ea typeface="Arial Narrow" charset="0"/>
                          <a:cs typeface="Arial Narrow" charset="0"/>
                        </a:rPr>
                        <a:t>20-25%</a:t>
                      </a:r>
                      <a:r>
                        <a:rPr lang="en-US" sz="1800" kern="100" baseline="0" dirty="0">
                          <a:solidFill>
                            <a:srgbClr val="594C46"/>
                          </a:solidFill>
                          <a:effectLst/>
                          <a:latin typeface="Arial Narrow" charset="0"/>
                          <a:ea typeface="Arial Narrow" charset="0"/>
                          <a:cs typeface="Arial Narrow" charset="0"/>
                        </a:rPr>
                        <a:t> pts</a:t>
                      </a:r>
                      <a:endParaRPr lang="en-US" sz="1800" kern="100" dirty="0">
                        <a:solidFill>
                          <a:srgbClr val="594C46"/>
                        </a:solidFill>
                        <a:effectLst/>
                        <a:latin typeface="Arial Narrow" charset="0"/>
                        <a:ea typeface="Arial Narrow" charset="0"/>
                        <a:cs typeface="Arial Narrow"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r h="403803">
                <a:tc>
                  <a:txBody>
                    <a:bodyPr/>
                    <a:lstStyle/>
                    <a:p>
                      <a:pPr marL="0" marR="0" algn="l">
                        <a:spcBef>
                          <a:spcPts val="0"/>
                        </a:spcBef>
                        <a:spcAft>
                          <a:spcPts val="0"/>
                        </a:spcAft>
                      </a:pPr>
                      <a:r>
                        <a:rPr lang="en-US" sz="1800" kern="100" dirty="0">
                          <a:solidFill>
                            <a:srgbClr val="162E52"/>
                          </a:solidFill>
                          <a:effectLst/>
                          <a:latin typeface="Arial Narrow" charset="0"/>
                          <a:ea typeface="Arial Narrow" charset="0"/>
                          <a:cs typeface="Arial Narrow" charset="0"/>
                        </a:rPr>
                        <a:t>Renal cell cancer</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0"/>
                        </a:spcBef>
                        <a:spcAft>
                          <a:spcPts val="0"/>
                        </a:spcAft>
                      </a:pPr>
                      <a:r>
                        <a:rPr lang="en-US" sz="1800" kern="100" dirty="0">
                          <a:solidFill>
                            <a:srgbClr val="594C46"/>
                          </a:solidFill>
                          <a:effectLst/>
                          <a:latin typeface="Arial Narrow" charset="0"/>
                          <a:ea typeface="Arial Narrow" charset="0"/>
                          <a:cs typeface="Arial Narrow" charset="0"/>
                        </a:rPr>
                        <a:t>Low</a:t>
                      </a:r>
                      <a:r>
                        <a:rPr lang="en-US" sz="1800" kern="100" baseline="0" dirty="0">
                          <a:solidFill>
                            <a:srgbClr val="594C46"/>
                          </a:solidFill>
                          <a:effectLst/>
                          <a:latin typeface="Arial Narrow" charset="0"/>
                          <a:ea typeface="Arial Narrow" charset="0"/>
                          <a:cs typeface="Arial Narrow" charset="0"/>
                        </a:rPr>
                        <a:t> index of s</a:t>
                      </a:r>
                      <a:r>
                        <a:rPr lang="en-US" sz="1800" kern="100" dirty="0">
                          <a:solidFill>
                            <a:srgbClr val="594C46"/>
                          </a:solidFill>
                          <a:effectLst/>
                          <a:latin typeface="Arial Narrow" charset="0"/>
                          <a:ea typeface="Arial Narrow" charset="0"/>
                          <a:cs typeface="Arial Narrow" charset="0"/>
                        </a:rPr>
                        <a:t>uspicion; kidney sparing surgery</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268348">
                <a:tc>
                  <a:txBody>
                    <a:bodyPr/>
                    <a:lstStyle/>
                    <a:p>
                      <a:pPr marL="0" marR="0" algn="l">
                        <a:spcBef>
                          <a:spcPts val="200"/>
                        </a:spcBef>
                        <a:spcAft>
                          <a:spcPts val="200"/>
                        </a:spcAft>
                      </a:pPr>
                      <a:r>
                        <a:rPr lang="en-US" sz="1800" kern="100" dirty="0">
                          <a:solidFill>
                            <a:srgbClr val="162E52"/>
                          </a:solidFill>
                          <a:effectLst/>
                          <a:latin typeface="Arial Narrow" charset="0"/>
                          <a:ea typeface="Arial Narrow" charset="0"/>
                          <a:cs typeface="Arial Narrow" charset="0"/>
                        </a:rPr>
                        <a:t>Monitoring cyst growth</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a:spcBef>
                          <a:spcPts val="200"/>
                        </a:spcBef>
                        <a:spcAft>
                          <a:spcPts val="200"/>
                        </a:spcAft>
                      </a:pPr>
                      <a:endParaRPr lang="en-US" sz="600" kern="100" dirty="0">
                        <a:solidFill>
                          <a:srgbClr val="594C46"/>
                        </a:solidFill>
                        <a:effectLst/>
                        <a:latin typeface="Arial Narrow" charset="0"/>
                        <a:ea typeface="Arial Narrow" charset="0"/>
                        <a:cs typeface="Arial Narrow" charset="0"/>
                      </a:endParaRPr>
                    </a:p>
                    <a:p>
                      <a:pPr marL="0" marR="0" algn="l">
                        <a:spcBef>
                          <a:spcPts val="0"/>
                        </a:spcBef>
                        <a:spcAft>
                          <a:spcPts val="0"/>
                        </a:spcAft>
                      </a:pPr>
                      <a:r>
                        <a:rPr lang="en-US" sz="1800" kern="100" dirty="0">
                          <a:solidFill>
                            <a:srgbClr val="594C46"/>
                          </a:solidFill>
                          <a:effectLst/>
                          <a:latin typeface="Arial Narrow" charset="0"/>
                          <a:ea typeface="Arial Narrow" charset="0"/>
                          <a:cs typeface="Arial Narrow" charset="0"/>
                        </a:rPr>
                        <a:t>TKV increases exponentially, average 5-6% per year</a:t>
                      </a:r>
                    </a:p>
                    <a:p>
                      <a:pPr marL="0" marR="0" algn="l">
                        <a:spcBef>
                          <a:spcPts val="400"/>
                        </a:spcBef>
                        <a:spcAft>
                          <a:spcPts val="0"/>
                        </a:spcAft>
                      </a:pPr>
                      <a:r>
                        <a:rPr lang="en-US" sz="1800" kern="100" dirty="0">
                          <a:solidFill>
                            <a:srgbClr val="594C46"/>
                          </a:solidFill>
                          <a:effectLst/>
                          <a:latin typeface="Arial Narrow" charset="0"/>
                          <a:ea typeface="Arial Narrow" charset="0"/>
                          <a:cs typeface="Arial Narrow" charset="0"/>
                        </a:rPr>
                        <a:t>Mayo classification (1A – 1E)</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Arial Narrow" charset="0"/>
                          <a:ea typeface="Arial Narrow" charset="0"/>
                          <a:cs typeface="Arial Narrow" charset="0"/>
                        </a:rPr>
                        <a:t>(</a:t>
                      </a:r>
                      <a:r>
                        <a:rPr lang="en-US" sz="1400" u="sng" dirty="0">
                          <a:latin typeface="Arial Narrow" charset="0"/>
                          <a:ea typeface="Arial Narrow" charset="0"/>
                          <a:cs typeface="Arial Narrow" charset="0"/>
                          <a:hlinkClick r:id="rId3"/>
                        </a:rPr>
                        <a:t>http://www.mayo.edu/research/documents/pkd-center-adpkd-classification/doc-20094754</a:t>
                      </a:r>
                      <a:r>
                        <a:rPr lang="en-US" sz="1400" dirty="0">
                          <a:latin typeface="Arial Narrow" charset="0"/>
                          <a:ea typeface="Arial Narrow" charset="0"/>
                          <a:cs typeface="Arial Narrow" charset="0"/>
                        </a:rPr>
                        <a:t>). </a:t>
                      </a:r>
                    </a:p>
                    <a:p>
                      <a:pPr marL="0" marR="0" indent="0" algn="l" defTabSz="457200" rtl="0" eaLnBrk="1" fontAlgn="auto" latinLnBrk="0" hangingPunct="1">
                        <a:lnSpc>
                          <a:spcPct val="100000"/>
                        </a:lnSpc>
                        <a:spcBef>
                          <a:spcPts val="200"/>
                        </a:spcBef>
                        <a:spcAft>
                          <a:spcPts val="200"/>
                        </a:spcAft>
                        <a:buClrTx/>
                        <a:buSzTx/>
                        <a:buFontTx/>
                        <a:buNone/>
                        <a:tabLst/>
                        <a:defRPr/>
                      </a:pPr>
                      <a:endParaRPr lang="en-US" sz="600" dirty="0">
                        <a:latin typeface="Arial Narrow" charset="0"/>
                        <a:ea typeface="Arial Narrow" charset="0"/>
                        <a:cs typeface="Arial Narrow"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80D89937-E67C-A24A-AF8F-C8C700E1C93D}"/>
              </a:ext>
            </a:extLst>
          </p:cNvPr>
          <p:cNvSpPr txBox="1"/>
          <p:nvPr/>
        </p:nvSpPr>
        <p:spPr>
          <a:xfrm>
            <a:off x="5802188" y="6274361"/>
            <a:ext cx="4320926" cy="307777"/>
          </a:xfrm>
          <a:prstGeom prst="rect">
            <a:avLst/>
          </a:prstGeom>
          <a:noFill/>
        </p:spPr>
        <p:txBody>
          <a:bodyPr wrap="none" rtlCol="0">
            <a:spAutoFit/>
          </a:bodyPr>
          <a:lstStyle/>
          <a:p>
            <a:pPr algn="r"/>
            <a:r>
              <a:rPr lang="en-US" sz="1400" i="1" dirty="0">
                <a:solidFill>
                  <a:srgbClr val="5A4D47"/>
                </a:solidFill>
                <a:latin typeface="Arial Narrow" charset="0"/>
                <a:ea typeface="Arial Narrow" charset="0"/>
                <a:cs typeface="Arial Narrow" charset="0"/>
              </a:rPr>
              <a:t>KDIGO Controversies Conference (2015) Kidney </a:t>
            </a:r>
            <a:r>
              <a:rPr lang="en-US" sz="1400" i="1" dirty="0" err="1">
                <a:solidFill>
                  <a:srgbClr val="5A4D47"/>
                </a:solidFill>
                <a:latin typeface="Arial Narrow" charset="0"/>
                <a:ea typeface="Arial Narrow" charset="0"/>
                <a:cs typeface="Arial Narrow" charset="0"/>
              </a:rPr>
              <a:t>Int</a:t>
            </a:r>
            <a:r>
              <a:rPr lang="en-US" sz="1400" i="1" dirty="0">
                <a:solidFill>
                  <a:srgbClr val="5A4D47"/>
                </a:solidFill>
                <a:latin typeface="Arial Narrow" charset="0"/>
                <a:ea typeface="Arial Narrow" charset="0"/>
                <a:cs typeface="Arial Narrow" charset="0"/>
              </a:rPr>
              <a:t> 88:17-27.</a:t>
            </a:r>
          </a:p>
        </p:txBody>
      </p:sp>
      <p:sp>
        <p:nvSpPr>
          <p:cNvPr id="5" name="TextBox 4">
            <a:extLst>
              <a:ext uri="{FF2B5EF4-FFF2-40B4-BE49-F238E27FC236}">
                <a16:creationId xmlns:a16="http://schemas.microsoft.com/office/drawing/2014/main" id="{0CB92598-0E72-CB45-8D2F-F11E3B51BA14}"/>
              </a:ext>
            </a:extLst>
          </p:cNvPr>
          <p:cNvSpPr txBox="1"/>
          <p:nvPr/>
        </p:nvSpPr>
        <p:spPr>
          <a:xfrm>
            <a:off x="2129989" y="6244461"/>
            <a:ext cx="838691" cy="369332"/>
          </a:xfrm>
          <a:prstGeom prst="rect">
            <a:avLst/>
          </a:prstGeom>
          <a:noFill/>
        </p:spPr>
        <p:txBody>
          <a:bodyPr wrap="none" rtlCol="0">
            <a:spAutoFit/>
          </a:bodyPr>
          <a:lstStyle/>
          <a:p>
            <a:r>
              <a:rPr lang="en-US" dirty="0">
                <a:solidFill>
                  <a:srgbClr val="594C46"/>
                </a:solidFill>
                <a:latin typeface="Arial Narrow" panose="020B0604020202020204" pitchFamily="34" charset="0"/>
                <a:cs typeface="Arial Narrow" panose="020B0604020202020204" pitchFamily="34" charset="0"/>
              </a:rPr>
              <a:t>**adults</a:t>
            </a:r>
          </a:p>
        </p:txBody>
      </p:sp>
      <p:sp>
        <p:nvSpPr>
          <p:cNvPr id="6" name="Rectangle 4">
            <a:extLst>
              <a:ext uri="{FF2B5EF4-FFF2-40B4-BE49-F238E27FC236}">
                <a16:creationId xmlns:a16="http://schemas.microsoft.com/office/drawing/2014/main" id="{867C314A-634E-A540-9518-59A8F610FF56}"/>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r>
              <a:rPr lang="en-US" sz="3600" b="1" dirty="0">
                <a:solidFill>
                  <a:srgbClr val="173156"/>
                </a:solidFill>
                <a:latin typeface="Arial Narrow" pitchFamily="-111" charset="0"/>
                <a:ea typeface="Arial Narrow" pitchFamily="-111" charset="0"/>
                <a:cs typeface="Arial Narrow" pitchFamily="-111" charset="0"/>
              </a:rPr>
              <a:t>ADPKD: Management of kidney issues**</a:t>
            </a:r>
          </a:p>
        </p:txBody>
      </p:sp>
    </p:spTree>
    <p:extLst>
      <p:ext uri="{BB962C8B-B14F-4D97-AF65-F5344CB8AC3E}">
        <p14:creationId xmlns:p14="http://schemas.microsoft.com/office/powerpoint/2010/main" val="15763129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85656" y="3630234"/>
            <a:ext cx="184666" cy="369332"/>
          </a:xfrm>
          <a:prstGeom prst="rect">
            <a:avLst/>
          </a:prstGeom>
          <a:noFill/>
        </p:spPr>
        <p:txBody>
          <a:bodyPr wrap="none" rtlCol="0">
            <a:spAutoFit/>
          </a:bodyPr>
          <a:lstStyle/>
          <a:p>
            <a:endParaRPr lang="en-US" dirty="0"/>
          </a:p>
        </p:txBody>
      </p:sp>
      <p:sp>
        <p:nvSpPr>
          <p:cNvPr id="12" name="Rectangle 4"/>
          <p:cNvSpPr>
            <a:spLocks noChangeArrowheads="1"/>
          </p:cNvSpPr>
          <p:nvPr/>
        </p:nvSpPr>
        <p:spPr bwMode="auto">
          <a:xfrm>
            <a:off x="838200" y="1614297"/>
            <a:ext cx="10429240" cy="44012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p>
            <a:r>
              <a:rPr lang="en-US" sz="2400" dirty="0">
                <a:solidFill>
                  <a:srgbClr val="152C4F"/>
                </a:solidFill>
                <a:latin typeface="Arial Narrow" panose="020B0604020202020204" pitchFamily="34" charset="0"/>
                <a:cs typeface="Arial Narrow" panose="020B0604020202020204" pitchFamily="34" charset="0"/>
              </a:rPr>
              <a:t>International consensus statement on the diagnosis and management of ADPKD in children and young people.</a:t>
            </a:r>
          </a:p>
          <a:p>
            <a:r>
              <a:rPr lang="en-US" sz="1600" i="1" dirty="0" err="1">
                <a:solidFill>
                  <a:srgbClr val="152C4F"/>
                </a:solidFill>
                <a:latin typeface="Arial Narrow" panose="020B0604020202020204" pitchFamily="34" charset="0"/>
                <a:cs typeface="Arial Narrow" panose="020B0604020202020204" pitchFamily="34" charset="0"/>
              </a:rPr>
              <a:t>Gimpel</a:t>
            </a:r>
            <a:r>
              <a:rPr lang="en-US" sz="1600" i="1" dirty="0">
                <a:solidFill>
                  <a:srgbClr val="152C4F"/>
                </a:solidFill>
                <a:latin typeface="Arial Narrow" panose="020B0604020202020204" pitchFamily="34" charset="0"/>
                <a:cs typeface="Arial Narrow" panose="020B0604020202020204" pitchFamily="34" charset="0"/>
              </a:rPr>
              <a:t> et al. (2019) Nature Reviews Nephrology 15:713–726.</a:t>
            </a:r>
          </a:p>
          <a:p>
            <a:endParaRPr lang="en-US" sz="2400" dirty="0">
              <a:solidFill>
                <a:srgbClr val="162E52"/>
              </a:solidFill>
              <a:latin typeface="Arial Narrow" panose="020B0604020202020204" pitchFamily="34" charset="0"/>
              <a:cs typeface="Arial Narrow" panose="020B0604020202020204" pitchFamily="34" charset="0"/>
            </a:endParaRPr>
          </a:p>
          <a:p>
            <a:pPr marL="342900" indent="-342900">
              <a:buFont typeface="Arial" panose="020B0604020202020204" pitchFamily="34" charset="0"/>
              <a:buChar char="•"/>
            </a:pPr>
            <a:r>
              <a:rPr lang="en-US" sz="2400" dirty="0">
                <a:solidFill>
                  <a:srgbClr val="5A4D48"/>
                </a:solidFill>
                <a:latin typeface="Arial Narrow" panose="020B0604020202020204" pitchFamily="34" charset="0"/>
                <a:cs typeface="Arial Narrow" panose="020B0604020202020204" pitchFamily="34" charset="0"/>
              </a:rPr>
              <a:t>Children with a positive family history should be monitored for hypertension (by ambulatory blood pressure monitoring) and albuminuria. </a:t>
            </a:r>
          </a:p>
          <a:p>
            <a:pPr marL="342900" indent="-342900">
              <a:buFont typeface="Arial" panose="020B0604020202020204" pitchFamily="34" charset="0"/>
              <a:buChar char="•"/>
            </a:pPr>
            <a:endParaRPr lang="en-US" sz="2400" dirty="0">
              <a:solidFill>
                <a:srgbClr val="5A4D48"/>
              </a:solidFill>
              <a:latin typeface="Arial Narrow" panose="020B0604020202020204" pitchFamily="34" charset="0"/>
              <a:cs typeface="Arial Narrow" panose="020B0604020202020204" pitchFamily="34" charset="0"/>
            </a:endParaRPr>
          </a:p>
          <a:p>
            <a:pPr marL="342900" indent="-342900">
              <a:buFont typeface="Arial" panose="020B0604020202020204" pitchFamily="34" charset="0"/>
              <a:buChar char="•"/>
            </a:pPr>
            <a:r>
              <a:rPr lang="en-US" sz="2400" dirty="0">
                <a:solidFill>
                  <a:srgbClr val="5A4D48"/>
                </a:solidFill>
                <a:latin typeface="Arial Narrow" panose="020B0604020202020204" pitchFamily="34" charset="0"/>
                <a:cs typeface="Arial Narrow" panose="020B0604020202020204" pitchFamily="34" charset="0"/>
              </a:rPr>
              <a:t>ACE inhibitors are recommended as first line therapy for ADPKD children with hypertension, proteinuria, and hyperfiltration.</a:t>
            </a:r>
          </a:p>
          <a:p>
            <a:pPr marL="342900" indent="-342900">
              <a:buFont typeface="Arial" panose="020B0604020202020204" pitchFamily="34" charset="0"/>
              <a:buChar char="•"/>
            </a:pPr>
            <a:endParaRPr lang="en-US" sz="2400" dirty="0">
              <a:solidFill>
                <a:srgbClr val="5A4D48"/>
              </a:solidFill>
              <a:latin typeface="Arial Narrow" panose="020B0604020202020204" pitchFamily="34" charset="0"/>
              <a:cs typeface="Arial Narrow" panose="020B0604020202020204" pitchFamily="34" charset="0"/>
            </a:endParaRPr>
          </a:p>
          <a:p>
            <a:pPr marL="342900" indent="-342900">
              <a:buFont typeface="Arial" panose="020B0604020202020204" pitchFamily="34" charset="0"/>
              <a:buChar char="•"/>
            </a:pPr>
            <a:r>
              <a:rPr lang="en-US" sz="2400" dirty="0">
                <a:solidFill>
                  <a:srgbClr val="5A4D48"/>
                </a:solidFill>
                <a:latin typeface="Arial Narrow" panose="020B0604020202020204" pitchFamily="34" charset="0"/>
                <a:cs typeface="Arial Narrow" panose="020B0604020202020204" pitchFamily="34" charset="0"/>
              </a:rPr>
              <a:t>ADPKD children should be strongly encouraged to achieve low dietary salt intake, as recommended for all children.</a:t>
            </a:r>
          </a:p>
        </p:txBody>
      </p:sp>
      <p:sp>
        <p:nvSpPr>
          <p:cNvPr id="5" name="Rectangle 4">
            <a:extLst>
              <a:ext uri="{FF2B5EF4-FFF2-40B4-BE49-F238E27FC236}">
                <a16:creationId xmlns:a16="http://schemas.microsoft.com/office/drawing/2014/main" id="{2DE430A5-6DAF-4B45-B820-C328200C889C}"/>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r>
              <a:rPr lang="en-US" sz="3600" b="1" dirty="0">
                <a:solidFill>
                  <a:srgbClr val="173156"/>
                </a:solidFill>
                <a:latin typeface="Arial Narrow" pitchFamily="-111" charset="0"/>
                <a:ea typeface="Arial Narrow" pitchFamily="-111" charset="0"/>
                <a:cs typeface="Arial Narrow" pitchFamily="-111" charset="0"/>
              </a:rPr>
              <a:t>ADPKD: Management recommendations</a:t>
            </a:r>
          </a:p>
        </p:txBody>
      </p:sp>
    </p:spTree>
    <p:extLst>
      <p:ext uri="{BB962C8B-B14F-4D97-AF65-F5344CB8AC3E}">
        <p14:creationId xmlns:p14="http://schemas.microsoft.com/office/powerpoint/2010/main" val="6470589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85656" y="3630234"/>
            <a:ext cx="184666" cy="369332"/>
          </a:xfrm>
          <a:prstGeom prst="rect">
            <a:avLst/>
          </a:prstGeom>
          <a:noFill/>
        </p:spPr>
        <p:txBody>
          <a:bodyPr wrap="none" rtlCol="0">
            <a:spAutoFit/>
          </a:bodyPr>
          <a:lstStyle/>
          <a:p>
            <a:endParaRPr lang="en-US" dirty="0"/>
          </a:p>
        </p:txBody>
      </p:sp>
      <p:sp>
        <p:nvSpPr>
          <p:cNvPr id="12" name="Rectangle 4"/>
          <p:cNvSpPr>
            <a:spLocks noChangeArrowheads="1"/>
          </p:cNvSpPr>
          <p:nvPr/>
        </p:nvSpPr>
        <p:spPr bwMode="auto">
          <a:xfrm>
            <a:off x="1238731" y="2013228"/>
            <a:ext cx="8504358" cy="3508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en-US" sz="3200" dirty="0">
                <a:solidFill>
                  <a:srgbClr val="152C4F"/>
                </a:solidFill>
                <a:latin typeface="Arial Narrow" panose="020B0604020202020204" pitchFamily="34" charset="0"/>
                <a:cs typeface="Arial Narrow" panose="020B0604020202020204" pitchFamily="34" charset="0"/>
              </a:rPr>
              <a:t>Genetic </a:t>
            </a:r>
            <a:r>
              <a:rPr lang="en-US" sz="3200" dirty="0">
                <a:solidFill>
                  <a:srgbClr val="152C51"/>
                </a:solidFill>
                <a:latin typeface="Arial Narrow" panose="020B0604020202020204" pitchFamily="34" charset="0"/>
                <a:cs typeface="Arial Narrow" panose="020B0604020202020204" pitchFamily="34" charset="0"/>
              </a:rPr>
              <a:t>testing</a:t>
            </a:r>
          </a:p>
          <a:p>
            <a:pPr marL="800100" lvl="1" indent="-342900">
              <a:spcAft>
                <a:spcPts val="600"/>
              </a:spcAft>
              <a:buFont typeface="Arial" panose="020B0604020202020204" pitchFamily="34" charset="0"/>
              <a:buChar char="•"/>
            </a:pPr>
            <a:r>
              <a:rPr lang="en-US" sz="2800" dirty="0">
                <a:solidFill>
                  <a:srgbClr val="5A4D49"/>
                </a:solidFill>
                <a:latin typeface="Arial Narrow" panose="020B0604020202020204" pitchFamily="34" charset="0"/>
                <a:cs typeface="Arial Narrow" panose="020B0604020202020204" pitchFamily="34" charset="0"/>
              </a:rPr>
              <a:t>Affected child</a:t>
            </a:r>
          </a:p>
          <a:p>
            <a:pPr marL="800100" lvl="1" indent="-342900">
              <a:buFont typeface="Arial" panose="020B0604020202020204" pitchFamily="34" charset="0"/>
              <a:buChar char="•"/>
            </a:pPr>
            <a:r>
              <a:rPr lang="en-US" sz="2800" dirty="0">
                <a:solidFill>
                  <a:srgbClr val="5A4D49"/>
                </a:solidFill>
                <a:latin typeface="Arial Narrow" panose="020B0604020202020204" pitchFamily="34" charset="0"/>
                <a:cs typeface="Arial Narrow" panose="020B0604020202020204" pitchFamily="34" charset="0"/>
              </a:rPr>
              <a:t>Siblings</a:t>
            </a:r>
          </a:p>
          <a:p>
            <a:endParaRPr lang="en-US" sz="2800" dirty="0">
              <a:solidFill>
                <a:srgbClr val="162E52"/>
              </a:solidFill>
              <a:latin typeface="Arial Narrow" panose="020B0604020202020204" pitchFamily="34" charset="0"/>
              <a:cs typeface="Arial Narrow" panose="020B0604020202020204" pitchFamily="34" charset="0"/>
            </a:endParaRPr>
          </a:p>
          <a:p>
            <a:pPr marL="342900" indent="-342900">
              <a:buFont typeface="Arial" panose="020B0604020202020204" pitchFamily="34" charset="0"/>
              <a:buChar char="•"/>
            </a:pPr>
            <a:r>
              <a:rPr lang="en-US" sz="3200" dirty="0">
                <a:solidFill>
                  <a:srgbClr val="152C51"/>
                </a:solidFill>
                <a:latin typeface="Arial Narrow" panose="020B0604020202020204" pitchFamily="34" charset="0"/>
                <a:cs typeface="Arial Narrow" panose="020B0604020202020204" pitchFamily="34" charset="0"/>
              </a:rPr>
              <a:t>Supporting your child</a:t>
            </a:r>
          </a:p>
          <a:p>
            <a:pPr marL="342900" indent="-342900">
              <a:buFont typeface="Arial" panose="020B0604020202020204" pitchFamily="34" charset="0"/>
              <a:buChar char="•"/>
            </a:pPr>
            <a:endParaRPr lang="en-US" sz="3200" dirty="0">
              <a:solidFill>
                <a:srgbClr val="152C51"/>
              </a:solidFill>
              <a:latin typeface="Arial Narrow" panose="020B0604020202020204" pitchFamily="34" charset="0"/>
              <a:cs typeface="Arial Narrow" panose="020B0604020202020204" pitchFamily="34" charset="0"/>
            </a:endParaRPr>
          </a:p>
          <a:p>
            <a:pPr marL="342900" indent="-342900">
              <a:buFont typeface="Arial" panose="020B0604020202020204" pitchFamily="34" charset="0"/>
              <a:buChar char="•"/>
            </a:pPr>
            <a:r>
              <a:rPr lang="en-US" sz="3200" dirty="0">
                <a:solidFill>
                  <a:srgbClr val="152C51"/>
                </a:solidFill>
                <a:latin typeface="Arial Narrow" panose="020B0604020202020204" pitchFamily="34" charset="0"/>
                <a:cs typeface="Arial Narrow" panose="020B0604020202020204" pitchFamily="34" charset="0"/>
              </a:rPr>
              <a:t>Supporting the family</a:t>
            </a:r>
          </a:p>
        </p:txBody>
      </p:sp>
      <p:sp>
        <p:nvSpPr>
          <p:cNvPr id="5" name="Rectangle 4">
            <a:extLst>
              <a:ext uri="{FF2B5EF4-FFF2-40B4-BE49-F238E27FC236}">
                <a16:creationId xmlns:a16="http://schemas.microsoft.com/office/drawing/2014/main" id="{2DE430A5-6DAF-4B45-B820-C328200C889C}"/>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r>
              <a:rPr lang="en-US" sz="3600" b="1" dirty="0">
                <a:solidFill>
                  <a:srgbClr val="173156"/>
                </a:solidFill>
                <a:latin typeface="Arial Narrow" pitchFamily="-111" charset="0"/>
                <a:ea typeface="Arial Narrow" pitchFamily="-111" charset="0"/>
                <a:cs typeface="Arial Narrow" pitchFamily="-111" charset="0"/>
              </a:rPr>
              <a:t>ADPKD: Other considerations</a:t>
            </a:r>
          </a:p>
        </p:txBody>
      </p:sp>
    </p:spTree>
    <p:extLst>
      <p:ext uri="{BB962C8B-B14F-4D97-AF65-F5344CB8AC3E}">
        <p14:creationId xmlns:p14="http://schemas.microsoft.com/office/powerpoint/2010/main" val="392935767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ChangeArrowheads="1"/>
          </p:cNvSpPr>
          <p:nvPr/>
        </p:nvSpPr>
        <p:spPr bwMode="auto">
          <a:xfrm>
            <a:off x="1554821" y="1538948"/>
            <a:ext cx="3199534" cy="4895272"/>
          </a:xfrm>
          <a:prstGeom prst="rect">
            <a:avLst/>
          </a:prstGeom>
          <a:noFill/>
          <a:ln w="12700">
            <a:noFill/>
            <a:miter lim="800000"/>
            <a:headEnd/>
            <a:tailEnd/>
          </a:ln>
        </p:spPr>
        <p:txBody>
          <a:bodyPr lIns="90487" tIns="44450" rIns="90487" bIns="44450">
            <a:prstTxWarp prst="textNoShape">
              <a:avLst/>
            </a:prstTxWarp>
          </a:bodyPr>
          <a:lstStyle/>
          <a:p>
            <a:pPr marL="342900" indent="-342900">
              <a:buFontTx/>
              <a:buChar char="•"/>
            </a:pPr>
            <a:r>
              <a:rPr lang="en-US" sz="2400" b="1" dirty="0">
                <a:solidFill>
                  <a:srgbClr val="193256"/>
                </a:solidFill>
                <a:latin typeface="Arial Narrow" pitchFamily="-111" charset="0"/>
              </a:rPr>
              <a:t>Incidence: 1:26,500</a:t>
            </a:r>
          </a:p>
          <a:p>
            <a:pPr marL="914400" lvl="1" indent="-342900"/>
            <a:endParaRPr lang="en-US" sz="1400" dirty="0">
              <a:solidFill>
                <a:srgbClr val="264877"/>
              </a:solidFill>
              <a:latin typeface="Arial Narrow" pitchFamily="-111" charset="0"/>
            </a:endParaRPr>
          </a:p>
          <a:p>
            <a:pPr marL="342900" indent="-342900">
              <a:buFontTx/>
              <a:buChar char="•"/>
            </a:pPr>
            <a:r>
              <a:rPr lang="en-US" sz="2400" b="1" dirty="0">
                <a:solidFill>
                  <a:srgbClr val="193256"/>
                </a:solidFill>
                <a:latin typeface="Arial Narrow" pitchFamily="-111" charset="0"/>
              </a:rPr>
              <a:t>Molecular genetics </a:t>
            </a:r>
          </a:p>
          <a:p>
            <a:pPr marL="914400" lvl="1" indent="-342900">
              <a:buFont typeface="Arial" pitchFamily="-111" charset="0"/>
              <a:buChar char="•"/>
            </a:pPr>
            <a:r>
              <a:rPr lang="en-US" sz="2400" i="1" dirty="0">
                <a:solidFill>
                  <a:srgbClr val="514540"/>
                </a:solidFill>
                <a:latin typeface="Arial Narrow" pitchFamily="-111" charset="0"/>
              </a:rPr>
              <a:t>PKHD1</a:t>
            </a:r>
            <a:r>
              <a:rPr lang="en-US" sz="2400" dirty="0">
                <a:solidFill>
                  <a:srgbClr val="514540"/>
                </a:solidFill>
                <a:latin typeface="Arial Narrow" pitchFamily="-111" charset="0"/>
              </a:rPr>
              <a:t> (99%)</a:t>
            </a:r>
          </a:p>
          <a:p>
            <a:pPr marL="914400" lvl="1" indent="-342900">
              <a:buFont typeface="Arial" pitchFamily="-111" charset="0"/>
              <a:buChar char="•"/>
            </a:pPr>
            <a:r>
              <a:rPr lang="en-US" sz="2400" i="1" dirty="0">
                <a:solidFill>
                  <a:srgbClr val="514540"/>
                </a:solidFill>
                <a:latin typeface="Arial Narrow" pitchFamily="-111" charset="0"/>
              </a:rPr>
              <a:t>DZIP1L</a:t>
            </a:r>
            <a:r>
              <a:rPr lang="en-US" sz="2400" dirty="0">
                <a:solidFill>
                  <a:srgbClr val="514540"/>
                </a:solidFill>
                <a:latin typeface="Arial Narrow" pitchFamily="-111" charset="0"/>
              </a:rPr>
              <a:t> (&lt;1%)</a:t>
            </a:r>
          </a:p>
          <a:p>
            <a:pPr marL="914400" lvl="1" indent="-342900">
              <a:buFont typeface="Arial" pitchFamily="-111" charset="0"/>
              <a:buChar char="•"/>
            </a:pPr>
            <a:r>
              <a:rPr lang="en-US" sz="2400" i="1" dirty="0">
                <a:solidFill>
                  <a:srgbClr val="514540"/>
                </a:solidFill>
                <a:latin typeface="Arial Narrow" pitchFamily="-111" charset="0"/>
              </a:rPr>
              <a:t>CYS1</a:t>
            </a:r>
            <a:r>
              <a:rPr lang="en-US" sz="2400" dirty="0">
                <a:solidFill>
                  <a:srgbClr val="514540"/>
                </a:solidFill>
                <a:latin typeface="Arial Narrow" pitchFamily="-111" charset="0"/>
              </a:rPr>
              <a:t> (&lt;1%)</a:t>
            </a:r>
          </a:p>
          <a:p>
            <a:pPr marL="914400" lvl="1" indent="-342900"/>
            <a:endParaRPr lang="en-US" sz="1400" dirty="0">
              <a:solidFill>
                <a:srgbClr val="264877"/>
              </a:solidFill>
              <a:latin typeface="Arial Narrow" pitchFamily="-111" charset="0"/>
            </a:endParaRPr>
          </a:p>
          <a:p>
            <a:pPr marL="342900" indent="-342900">
              <a:buFontTx/>
              <a:buChar char="•"/>
            </a:pPr>
            <a:r>
              <a:rPr lang="en-US" sz="2400" b="1" dirty="0">
                <a:solidFill>
                  <a:srgbClr val="193256"/>
                </a:solidFill>
                <a:latin typeface="Arial Narrow" pitchFamily="-111" charset="0"/>
              </a:rPr>
              <a:t>Renal disease</a:t>
            </a:r>
          </a:p>
          <a:p>
            <a:pPr marL="914400" lvl="1" indent="-342900">
              <a:buFont typeface="Arial" pitchFamily="-111" charset="0"/>
              <a:buChar char="•"/>
            </a:pPr>
            <a:r>
              <a:rPr lang="en-US" sz="2400" dirty="0">
                <a:solidFill>
                  <a:srgbClr val="514540"/>
                </a:solidFill>
                <a:latin typeface="Arial Narrow" pitchFamily="-111" charset="0"/>
              </a:rPr>
              <a:t>1</a:t>
            </a:r>
            <a:r>
              <a:rPr lang="en-US" sz="2400" baseline="30000" dirty="0">
                <a:solidFill>
                  <a:srgbClr val="514540"/>
                </a:solidFill>
                <a:latin typeface="Arial Narrow" pitchFamily="-111" charset="0"/>
              </a:rPr>
              <a:t>o</a:t>
            </a:r>
            <a:r>
              <a:rPr lang="en-US" sz="2400" dirty="0">
                <a:solidFill>
                  <a:srgbClr val="514540"/>
                </a:solidFill>
                <a:latin typeface="Arial Narrow" pitchFamily="-111" charset="0"/>
              </a:rPr>
              <a:t> collecting ducts</a:t>
            </a:r>
          </a:p>
          <a:p>
            <a:pPr marL="914400" lvl="1" indent="-342900">
              <a:buFont typeface="Arial" pitchFamily="-111" charset="0"/>
              <a:buChar char="•"/>
            </a:pPr>
            <a:r>
              <a:rPr lang="en-US" sz="2400" dirty="0">
                <a:solidFill>
                  <a:srgbClr val="514540"/>
                </a:solidFill>
                <a:latin typeface="Arial Narrow" pitchFamily="-111" charset="0"/>
              </a:rPr>
              <a:t>very large kidneys</a:t>
            </a:r>
          </a:p>
          <a:p>
            <a:pPr marL="914400" lvl="1" indent="-342900"/>
            <a:endParaRPr lang="en-US" sz="1400" dirty="0">
              <a:solidFill>
                <a:srgbClr val="264877"/>
              </a:solidFill>
              <a:latin typeface="Arial Narrow" pitchFamily="-111" charset="0"/>
            </a:endParaRPr>
          </a:p>
          <a:p>
            <a:pPr marL="342900" indent="-342900">
              <a:buFontTx/>
              <a:buChar char="•"/>
            </a:pPr>
            <a:r>
              <a:rPr lang="en-US" sz="2400" b="1" dirty="0">
                <a:solidFill>
                  <a:srgbClr val="193256"/>
                </a:solidFill>
                <a:latin typeface="Arial Narrow" pitchFamily="-111" charset="0"/>
              </a:rPr>
              <a:t>Other associations</a:t>
            </a:r>
          </a:p>
          <a:p>
            <a:pPr marL="914400" lvl="1" indent="-342900">
              <a:buFont typeface="Arial" pitchFamily="-111" charset="0"/>
              <a:buChar char="•"/>
            </a:pPr>
            <a:r>
              <a:rPr lang="en-US" sz="2400" dirty="0">
                <a:solidFill>
                  <a:srgbClr val="514540"/>
                </a:solidFill>
                <a:latin typeface="Arial Narrow" pitchFamily="-111" charset="0"/>
              </a:rPr>
              <a:t>biliary </a:t>
            </a:r>
            <a:r>
              <a:rPr lang="en-US" sz="2400" dirty="0" err="1">
                <a:solidFill>
                  <a:srgbClr val="514540"/>
                </a:solidFill>
                <a:latin typeface="Arial Narrow" pitchFamily="-111" charset="0"/>
              </a:rPr>
              <a:t>dysgenesis</a:t>
            </a:r>
            <a:r>
              <a:rPr lang="en-US" sz="2400" dirty="0">
                <a:solidFill>
                  <a:srgbClr val="514540"/>
                </a:solidFill>
                <a:latin typeface="Arial Narrow" pitchFamily="-111" charset="0"/>
              </a:rPr>
              <a:t> and fibrosis </a:t>
            </a:r>
          </a:p>
        </p:txBody>
      </p:sp>
      <p:pic>
        <p:nvPicPr>
          <p:cNvPr id="15" name="Picture 14">
            <a:extLst>
              <a:ext uri="{FF2B5EF4-FFF2-40B4-BE49-F238E27FC236}">
                <a16:creationId xmlns:a16="http://schemas.microsoft.com/office/drawing/2014/main" id="{0EF747B6-B80F-B84E-8E70-8541CC2C55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5" t="49597" r="41373" b="4335"/>
          <a:stretch/>
        </p:blipFill>
        <p:spPr bwMode="auto">
          <a:xfrm>
            <a:off x="5967095" y="2521999"/>
            <a:ext cx="3410235" cy="24335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15">
            <a:extLst>
              <a:ext uri="{FF2B5EF4-FFF2-40B4-BE49-F238E27FC236}">
                <a16:creationId xmlns:a16="http://schemas.microsoft.com/office/drawing/2014/main" id="{0F7A71C8-2B42-B045-B88A-AA32409C48A7}"/>
              </a:ext>
            </a:extLst>
          </p:cNvPr>
          <p:cNvSpPr txBox="1">
            <a:spLocks noChangeArrowheads="1"/>
          </p:cNvSpPr>
          <p:nvPr/>
        </p:nvSpPr>
        <p:spPr bwMode="auto">
          <a:xfrm>
            <a:off x="5889013" y="5171403"/>
            <a:ext cx="35663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r" eaLnBrk="1" hangingPunct="1"/>
            <a:r>
              <a:rPr lang="en-US" sz="1400" i="1" dirty="0">
                <a:solidFill>
                  <a:srgbClr val="594C46"/>
                </a:solidFill>
                <a:latin typeface="Arial Narrow" panose="020B0604020202020204" pitchFamily="34" charset="0"/>
                <a:cs typeface="Arial Narrow" panose="020B0604020202020204" pitchFamily="34" charset="0"/>
              </a:rPr>
              <a:t>Bergmann, C. et al. </a:t>
            </a:r>
            <a:r>
              <a:rPr lang="en-GB" sz="1400" i="1" dirty="0">
                <a:solidFill>
                  <a:srgbClr val="594C46"/>
                </a:solidFill>
                <a:latin typeface="Arial Narrow" panose="020B0604020202020204" pitchFamily="34" charset="0"/>
                <a:cs typeface="Arial Narrow" panose="020B0604020202020204" pitchFamily="34" charset="0"/>
              </a:rPr>
              <a:t>(2018)</a:t>
            </a:r>
            <a:r>
              <a:rPr lang="en-US" sz="1400" i="1" dirty="0">
                <a:solidFill>
                  <a:srgbClr val="594C46"/>
                </a:solidFill>
                <a:latin typeface="Arial Narrow" panose="020B0604020202020204" pitchFamily="34" charset="0"/>
                <a:cs typeface="Arial Narrow" panose="020B0604020202020204" pitchFamily="34" charset="0"/>
              </a:rPr>
              <a:t> Nat. Rev. Dis. Primers </a:t>
            </a:r>
          </a:p>
        </p:txBody>
      </p:sp>
      <p:sp>
        <p:nvSpPr>
          <p:cNvPr id="7" name="Rectangle 4">
            <a:extLst>
              <a:ext uri="{FF2B5EF4-FFF2-40B4-BE49-F238E27FC236}">
                <a16:creationId xmlns:a16="http://schemas.microsoft.com/office/drawing/2014/main" id="{99B12073-E416-324F-8F98-C85257B452C6}"/>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pPr eaLnBrk="0" hangingPunct="0"/>
            <a:r>
              <a:rPr lang="en-US" sz="3600" b="1" dirty="0">
                <a:solidFill>
                  <a:srgbClr val="173156"/>
                </a:solidFill>
                <a:latin typeface="Arial Narrow" charset="0"/>
                <a:cs typeface="Arial Narrow" charset="0"/>
              </a:rPr>
              <a:t>Autosomal Recessive PKD (ARPKD)</a:t>
            </a:r>
          </a:p>
        </p:txBody>
      </p:sp>
    </p:spTree>
    <p:extLst>
      <p:ext uri="{BB962C8B-B14F-4D97-AF65-F5344CB8AC3E}">
        <p14:creationId xmlns:p14="http://schemas.microsoft.com/office/powerpoint/2010/main" val="412517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CEE15B-1BA8-1640-B5DD-5563E9523AD7}"/>
              </a:ext>
            </a:extLst>
          </p:cNvPr>
          <p:cNvGrpSpPr/>
          <p:nvPr/>
        </p:nvGrpSpPr>
        <p:grpSpPr>
          <a:xfrm>
            <a:off x="2601289" y="4383628"/>
            <a:ext cx="4295063" cy="2011754"/>
            <a:chOff x="670594" y="4328027"/>
            <a:chExt cx="4295063" cy="2011754"/>
          </a:xfrm>
        </p:grpSpPr>
        <p:pic>
          <p:nvPicPr>
            <p:cNvPr id="24" name="Picture 7"/>
            <p:cNvPicPr>
              <a:picLocks noChangeAspect="1" noChangeArrowheads="1"/>
            </p:cNvPicPr>
            <p:nvPr/>
          </p:nvPicPr>
          <p:blipFill rotWithShape="1">
            <a:blip r:embed="rId3"/>
            <a:srcRect l="3467" t="1604" r="3521" b="2137"/>
            <a:stretch/>
          </p:blipFill>
          <p:spPr bwMode="auto">
            <a:xfrm>
              <a:off x="2858738" y="4328027"/>
              <a:ext cx="2106919" cy="2009151"/>
            </a:xfrm>
            <a:prstGeom prst="rect">
              <a:avLst/>
            </a:prstGeom>
            <a:noFill/>
            <a:ln w="28575">
              <a:solidFill>
                <a:srgbClr val="806E64"/>
              </a:solidFill>
              <a:miter lim="800000"/>
              <a:headEnd/>
              <a:tailEnd/>
            </a:ln>
          </p:spPr>
        </p:pic>
        <p:pic>
          <p:nvPicPr>
            <p:cNvPr id="25" name="Picture 9"/>
            <p:cNvPicPr>
              <a:picLocks noChangeAspect="1" noChangeArrowheads="1"/>
            </p:cNvPicPr>
            <p:nvPr/>
          </p:nvPicPr>
          <p:blipFill rotWithShape="1">
            <a:blip r:embed="rId4"/>
            <a:srcRect t="2623" b="1096"/>
            <a:stretch/>
          </p:blipFill>
          <p:spPr bwMode="auto">
            <a:xfrm>
              <a:off x="670594" y="4328027"/>
              <a:ext cx="2104114" cy="2011754"/>
            </a:xfrm>
            <a:prstGeom prst="rect">
              <a:avLst/>
            </a:prstGeom>
            <a:noFill/>
            <a:ln w="28575">
              <a:solidFill>
                <a:schemeClr val="tx2"/>
              </a:solidFill>
              <a:miter lim="800000"/>
              <a:headEnd/>
              <a:tailEnd/>
            </a:ln>
          </p:spPr>
        </p:pic>
        <p:sp>
          <p:nvSpPr>
            <p:cNvPr id="26" name="Line 10"/>
            <p:cNvSpPr>
              <a:spLocks noChangeShapeType="1"/>
            </p:cNvSpPr>
            <p:nvPr/>
          </p:nvSpPr>
          <p:spPr bwMode="auto">
            <a:xfrm>
              <a:off x="1571079" y="4831532"/>
              <a:ext cx="257252" cy="0"/>
            </a:xfrm>
            <a:prstGeom prst="line">
              <a:avLst/>
            </a:prstGeom>
            <a:noFill/>
            <a:ln w="19050">
              <a:solidFill>
                <a:schemeClr val="hlink"/>
              </a:solidFill>
              <a:round/>
              <a:headEnd/>
              <a:tailEnd type="triangle" w="med" len="med"/>
            </a:ln>
          </p:spPr>
          <p:txBody>
            <a:bodyPr wrap="none" anchor="ctr">
              <a:prstTxWarp prst="textNoShape">
                <a:avLst/>
              </a:prstTxWarp>
            </a:bodyPr>
            <a:lstStyle/>
            <a:p>
              <a:endParaRPr lang="en-US">
                <a:solidFill>
                  <a:srgbClr val="173156"/>
                </a:solidFill>
              </a:endParaRPr>
            </a:p>
          </p:txBody>
        </p:sp>
      </p:grpSp>
      <p:sp>
        <p:nvSpPr>
          <p:cNvPr id="29" name="TextBox 28"/>
          <p:cNvSpPr txBox="1"/>
          <p:nvPr/>
        </p:nvSpPr>
        <p:spPr>
          <a:xfrm>
            <a:off x="2492958" y="3946030"/>
            <a:ext cx="748923" cy="369332"/>
          </a:xfrm>
          <a:prstGeom prst="rect">
            <a:avLst/>
          </a:prstGeom>
          <a:noFill/>
        </p:spPr>
        <p:txBody>
          <a:bodyPr wrap="none" rtlCol="0">
            <a:spAutoFit/>
          </a:bodyPr>
          <a:lstStyle/>
          <a:p>
            <a:r>
              <a:rPr lang="en-US" b="1" dirty="0">
                <a:solidFill>
                  <a:srgbClr val="173156"/>
                </a:solidFill>
                <a:latin typeface="Arial Narrow"/>
                <a:cs typeface="Arial Narrow"/>
              </a:rPr>
              <a:t>LIVER</a:t>
            </a:r>
          </a:p>
        </p:txBody>
      </p:sp>
      <p:pic>
        <p:nvPicPr>
          <p:cNvPr id="30" name="Picture 6"/>
          <p:cNvPicPr>
            <a:picLocks noChangeAspect="1" noChangeArrowheads="1"/>
          </p:cNvPicPr>
          <p:nvPr/>
        </p:nvPicPr>
        <p:blipFill>
          <a:blip r:embed="rId5"/>
          <a:srcRect/>
          <a:stretch>
            <a:fillRect/>
          </a:stretch>
        </p:blipFill>
        <p:spPr bwMode="auto">
          <a:xfrm>
            <a:off x="6976838" y="4365593"/>
            <a:ext cx="2144568" cy="2027187"/>
          </a:xfrm>
          <a:prstGeom prst="rect">
            <a:avLst/>
          </a:prstGeom>
          <a:noFill/>
          <a:ln w="9525">
            <a:noFill/>
            <a:miter lim="800000"/>
            <a:headEnd/>
            <a:tailEnd/>
          </a:ln>
        </p:spPr>
      </p:pic>
      <p:sp>
        <p:nvSpPr>
          <p:cNvPr id="8" name="TextBox 7"/>
          <p:cNvSpPr txBox="1"/>
          <p:nvPr/>
        </p:nvSpPr>
        <p:spPr>
          <a:xfrm>
            <a:off x="2492958" y="1441280"/>
            <a:ext cx="902811" cy="369332"/>
          </a:xfrm>
          <a:prstGeom prst="rect">
            <a:avLst/>
          </a:prstGeom>
          <a:noFill/>
        </p:spPr>
        <p:txBody>
          <a:bodyPr wrap="none" rtlCol="0">
            <a:spAutoFit/>
          </a:bodyPr>
          <a:lstStyle/>
          <a:p>
            <a:r>
              <a:rPr lang="en-US" b="1" dirty="0">
                <a:solidFill>
                  <a:srgbClr val="173156"/>
                </a:solidFill>
                <a:latin typeface="Arial Narrow"/>
                <a:cs typeface="Arial Narrow"/>
              </a:rPr>
              <a:t>KIDNEY</a:t>
            </a:r>
          </a:p>
        </p:txBody>
      </p:sp>
      <p:grpSp>
        <p:nvGrpSpPr>
          <p:cNvPr id="5" name="Group 4">
            <a:extLst>
              <a:ext uri="{FF2B5EF4-FFF2-40B4-BE49-F238E27FC236}">
                <a16:creationId xmlns:a16="http://schemas.microsoft.com/office/drawing/2014/main" id="{C9757150-CBC3-C449-A841-CDAEEC5366EE}"/>
              </a:ext>
            </a:extLst>
          </p:cNvPr>
          <p:cNvGrpSpPr/>
          <p:nvPr/>
        </p:nvGrpSpPr>
        <p:grpSpPr>
          <a:xfrm>
            <a:off x="2580741" y="1851708"/>
            <a:ext cx="6480219" cy="2032678"/>
            <a:chOff x="670594" y="1785833"/>
            <a:chExt cx="6480219" cy="2032678"/>
          </a:xfrm>
        </p:grpSpPr>
        <p:pic>
          <p:nvPicPr>
            <p:cNvPr id="3" name="Picture 2" descr="Journal Figure 1.8.04_Wilson.jpg"/>
            <p:cNvPicPr>
              <a:picLocks noChangeAspect="1"/>
            </p:cNvPicPr>
            <p:nvPr/>
          </p:nvPicPr>
          <p:blipFill rotWithShape="1">
            <a:blip r:embed="rId6">
              <a:extLst>
                <a:ext uri="{28A0092B-C50C-407E-A947-70E740481C1C}">
                  <a14:useLocalDpi xmlns:a14="http://schemas.microsoft.com/office/drawing/2010/main" val="0"/>
                </a:ext>
              </a:extLst>
            </a:blip>
            <a:srcRect t="66576"/>
            <a:stretch/>
          </p:blipFill>
          <p:spPr>
            <a:xfrm>
              <a:off x="2681815" y="1785833"/>
              <a:ext cx="1981418" cy="2032678"/>
            </a:xfrm>
            <a:prstGeom prst="rect">
              <a:avLst/>
            </a:prstGeom>
          </p:spPr>
        </p:pic>
        <p:pic>
          <p:nvPicPr>
            <p:cNvPr id="16" name="Picture 15" descr="Journal Figure 1.8.04_Wilson.jpg"/>
            <p:cNvPicPr>
              <a:picLocks noChangeAspect="1"/>
            </p:cNvPicPr>
            <p:nvPr/>
          </p:nvPicPr>
          <p:blipFill rotWithShape="1">
            <a:blip r:embed="rId6">
              <a:extLst>
                <a:ext uri="{28A0092B-C50C-407E-A947-70E740481C1C}">
                  <a14:useLocalDpi xmlns:a14="http://schemas.microsoft.com/office/drawing/2010/main" val="0"/>
                </a:ext>
              </a:extLst>
            </a:blip>
            <a:srcRect b="66889"/>
            <a:stretch/>
          </p:blipFill>
          <p:spPr>
            <a:xfrm>
              <a:off x="670594" y="1785833"/>
              <a:ext cx="1981418" cy="2032678"/>
            </a:xfrm>
            <a:prstGeom prst="rect">
              <a:avLst/>
            </a:prstGeom>
          </p:spPr>
        </p:pic>
        <p:pic>
          <p:nvPicPr>
            <p:cNvPr id="4" name="Picture 3" descr="jpg_arpkd_recessive_polycystic_kidney_01_4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3036" y="1785833"/>
              <a:ext cx="2457777" cy="2032678"/>
            </a:xfrm>
            <a:prstGeom prst="rect">
              <a:avLst/>
            </a:prstGeom>
          </p:spPr>
        </p:pic>
      </p:grpSp>
      <p:sp>
        <p:nvSpPr>
          <p:cNvPr id="17" name="Rectangle 4">
            <a:extLst>
              <a:ext uri="{FF2B5EF4-FFF2-40B4-BE49-F238E27FC236}">
                <a16:creationId xmlns:a16="http://schemas.microsoft.com/office/drawing/2014/main" id="{4D6392F3-CD7C-164C-95F1-77D653A2FA3D}"/>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pPr eaLnBrk="0" hangingPunct="0"/>
            <a:r>
              <a:rPr lang="en-US" sz="3600" b="1" dirty="0">
                <a:solidFill>
                  <a:srgbClr val="173156"/>
                </a:solidFill>
                <a:latin typeface="Arial Narrow" charset="0"/>
                <a:cs typeface="Arial Narrow" charset="0"/>
              </a:rPr>
              <a:t>Autosomal Recessive PKD (ARPKD)</a:t>
            </a:r>
          </a:p>
        </p:txBody>
      </p:sp>
      <p:sp>
        <p:nvSpPr>
          <p:cNvPr id="9" name="Text Placeholder 8">
            <a:extLst>
              <a:ext uri="{FF2B5EF4-FFF2-40B4-BE49-F238E27FC236}">
                <a16:creationId xmlns:a16="http://schemas.microsoft.com/office/drawing/2014/main" id="{4D07F21B-4146-2F0E-46FF-4DF0DCED9C5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43062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78936" y="1574378"/>
            <a:ext cx="10231271" cy="4602587"/>
          </a:xfrm>
        </p:spPr>
        <p:txBody>
          <a:bodyPr>
            <a:noAutofit/>
          </a:bodyPr>
          <a:lstStyle/>
          <a:p>
            <a:pPr marL="11547" indent="0">
              <a:buNone/>
            </a:pPr>
            <a:endParaRPr lang="en-US" sz="2400" b="1" dirty="0">
              <a:solidFill>
                <a:srgbClr val="231E5A"/>
              </a:solidFill>
              <a:latin typeface="Arial Narrow" panose="020B0604020202020204" pitchFamily="34" charset="0"/>
              <a:cs typeface="Arial Narrow" panose="020B0604020202020204" pitchFamily="34" charset="0"/>
            </a:endParaRPr>
          </a:p>
          <a:p>
            <a:pPr marL="11547" indent="0">
              <a:buNone/>
            </a:pPr>
            <a:r>
              <a:rPr lang="en-US" sz="2400" b="1" dirty="0">
                <a:solidFill>
                  <a:srgbClr val="231E5A"/>
                </a:solidFill>
                <a:latin typeface="Arial Narrow" panose="020B0604020202020204" pitchFamily="34" charset="0"/>
                <a:cs typeface="Arial Narrow" panose="020B0604020202020204" pitchFamily="34" charset="0"/>
              </a:rPr>
              <a:t>Cerner Health Facts Database</a:t>
            </a:r>
          </a:p>
          <a:p>
            <a:pPr marL="163093" indent="-151546">
              <a:buFont typeface="Arial" panose="020B0604020202020204" pitchFamily="34" charset="0"/>
              <a:buChar char="•"/>
            </a:pPr>
            <a:endParaRPr lang="en-US" sz="1400" dirty="0">
              <a:solidFill>
                <a:srgbClr val="5A4D48"/>
              </a:solidFill>
              <a:latin typeface="Arial Narrow" panose="020B0604020202020204" pitchFamily="34" charset="0"/>
              <a:cs typeface="Arial Narrow" panose="020B0604020202020204" pitchFamily="34" charset="0"/>
            </a:endParaRPr>
          </a:p>
          <a:p>
            <a:pPr indent="-222250">
              <a:buFont typeface="Arial" panose="020B0604020202020204" pitchFamily="34" charset="0"/>
              <a:buChar char="•"/>
            </a:pPr>
            <a:r>
              <a:rPr lang="en-US" sz="2000" dirty="0">
                <a:solidFill>
                  <a:srgbClr val="5A4D48"/>
                </a:solidFill>
                <a:latin typeface="Arial Narrow" panose="020B0604020202020204" pitchFamily="34" charset="0"/>
                <a:cs typeface="Arial Narrow" panose="020B0604020202020204" pitchFamily="34" charset="0"/>
              </a:rPr>
              <a:t>Incidence: 1 in 26,500 live births. </a:t>
            </a:r>
          </a:p>
          <a:p>
            <a:pPr indent="-222250">
              <a:buFont typeface="Arial" panose="020B0604020202020204" pitchFamily="34" charset="0"/>
              <a:buChar char="•"/>
            </a:pPr>
            <a:endParaRPr lang="en-US" sz="1800" dirty="0">
              <a:solidFill>
                <a:srgbClr val="5A4D48"/>
              </a:solidFill>
              <a:latin typeface="Arial Narrow" panose="020B0604020202020204" pitchFamily="34" charset="0"/>
              <a:cs typeface="Arial Narrow" panose="020B0604020202020204" pitchFamily="34" charset="0"/>
            </a:endParaRPr>
          </a:p>
          <a:p>
            <a:pPr indent="-222250">
              <a:buFont typeface="Arial" panose="020B0604020202020204" pitchFamily="34" charset="0"/>
              <a:buChar char="•"/>
            </a:pPr>
            <a:r>
              <a:rPr lang="en-US" sz="2000" dirty="0">
                <a:solidFill>
                  <a:srgbClr val="5A4D48"/>
                </a:solidFill>
                <a:latin typeface="Arial Narrow" panose="020B0604020202020204" pitchFamily="34" charset="0"/>
                <a:cs typeface="Arial Narrow" panose="020B0604020202020204" pitchFamily="34" charset="0"/>
              </a:rPr>
              <a:t>Perinatal mortality: 21%</a:t>
            </a:r>
          </a:p>
          <a:p>
            <a:pPr indent="-222250">
              <a:buFont typeface="Arial" panose="020B0604020202020204" pitchFamily="34" charset="0"/>
              <a:buChar char="•"/>
            </a:pPr>
            <a:endParaRPr lang="en-US" sz="1400" dirty="0">
              <a:solidFill>
                <a:srgbClr val="5A4D48"/>
              </a:solidFill>
              <a:latin typeface="Arial Narrow" panose="020B0604020202020204" pitchFamily="34" charset="0"/>
              <a:cs typeface="Arial Narrow" panose="020B0604020202020204" pitchFamily="34" charset="0"/>
            </a:endParaRPr>
          </a:p>
          <a:p>
            <a:pPr indent="-222250">
              <a:lnSpc>
                <a:spcPct val="100000"/>
              </a:lnSpc>
              <a:spcBef>
                <a:spcPts val="0"/>
              </a:spcBef>
              <a:buFont typeface="Arial" panose="020B0604020202020204" pitchFamily="34" charset="0"/>
              <a:buChar char="•"/>
            </a:pPr>
            <a:r>
              <a:rPr lang="en-US" sz="2000" dirty="0">
                <a:solidFill>
                  <a:srgbClr val="5A4D48"/>
                </a:solidFill>
                <a:latin typeface="Arial Narrow" panose="020B0604020202020204" pitchFamily="34" charset="0"/>
                <a:cs typeface="Arial Narrow" panose="020B0604020202020204" pitchFamily="34" charset="0"/>
              </a:rPr>
              <a:t>Prevalence: ~1,500 patients in US</a:t>
            </a:r>
          </a:p>
          <a:p>
            <a:pPr marL="1485900" indent="0">
              <a:lnSpc>
                <a:spcPct val="100000"/>
              </a:lnSpc>
              <a:spcBef>
                <a:spcPts val="0"/>
              </a:spcBef>
              <a:buNone/>
            </a:pPr>
            <a:r>
              <a:rPr lang="en-US" sz="2000" dirty="0">
                <a:solidFill>
                  <a:srgbClr val="5A4D48"/>
                </a:solidFill>
                <a:latin typeface="Arial Narrow" panose="020B0604020202020204" pitchFamily="34" charset="0"/>
                <a:cs typeface="Arial Narrow" panose="020B0604020202020204" pitchFamily="34" charset="0"/>
              </a:rPr>
              <a:t>(0-29 </a:t>
            </a:r>
            <a:r>
              <a:rPr lang="en-US" sz="2000" dirty="0" err="1">
                <a:solidFill>
                  <a:srgbClr val="5A4D48"/>
                </a:solidFill>
                <a:latin typeface="Arial Narrow" panose="020B0604020202020204" pitchFamily="34" charset="0"/>
                <a:cs typeface="Arial Narrow" panose="020B0604020202020204" pitchFamily="34" charset="0"/>
              </a:rPr>
              <a:t>yo</a:t>
            </a:r>
            <a:r>
              <a:rPr lang="en-US" sz="2000" dirty="0">
                <a:solidFill>
                  <a:srgbClr val="5A4D48"/>
                </a:solidFill>
                <a:latin typeface="Arial Narrow" panose="020B0604020202020204" pitchFamily="34" charset="0"/>
                <a:cs typeface="Arial Narrow" panose="020B0604020202020204" pitchFamily="34" charset="0"/>
              </a:rPr>
              <a:t>)</a:t>
            </a:r>
          </a:p>
          <a:p>
            <a:pPr indent="-222250">
              <a:buFont typeface="Arial" panose="020B0604020202020204" pitchFamily="34" charset="0"/>
              <a:buChar char="•"/>
            </a:pPr>
            <a:endParaRPr lang="en-US" sz="2000" dirty="0">
              <a:solidFill>
                <a:srgbClr val="5A4D48"/>
              </a:solidFill>
              <a:latin typeface="Arial Narrow" panose="020B0604020202020204" pitchFamily="34" charset="0"/>
              <a:cs typeface="Arial Narrow" panose="020B0604020202020204" pitchFamily="34" charset="0"/>
            </a:endParaRPr>
          </a:p>
        </p:txBody>
      </p:sp>
      <p:grpSp>
        <p:nvGrpSpPr>
          <p:cNvPr id="5" name="Group 4">
            <a:extLst>
              <a:ext uri="{FF2B5EF4-FFF2-40B4-BE49-F238E27FC236}">
                <a16:creationId xmlns:a16="http://schemas.microsoft.com/office/drawing/2014/main" id="{8C5D2EEF-4DF8-C547-8663-DF0B58D06624}"/>
              </a:ext>
            </a:extLst>
          </p:cNvPr>
          <p:cNvGrpSpPr/>
          <p:nvPr/>
        </p:nvGrpSpPr>
        <p:grpSpPr>
          <a:xfrm>
            <a:off x="5689226" y="1259559"/>
            <a:ext cx="4931274" cy="5539066"/>
            <a:chOff x="4165226" y="1259559"/>
            <a:chExt cx="4931274" cy="5539066"/>
          </a:xfrm>
        </p:grpSpPr>
        <p:sp>
          <p:nvSpPr>
            <p:cNvPr id="3" name="Rectangle 2">
              <a:extLst>
                <a:ext uri="{FF2B5EF4-FFF2-40B4-BE49-F238E27FC236}">
                  <a16:creationId xmlns:a16="http://schemas.microsoft.com/office/drawing/2014/main" id="{FD06A171-3372-CA4F-AA02-ADC2D9EF004E}"/>
                </a:ext>
              </a:extLst>
            </p:cNvPr>
            <p:cNvSpPr/>
            <p:nvPr/>
          </p:nvSpPr>
          <p:spPr>
            <a:xfrm>
              <a:off x="4165226" y="1259559"/>
              <a:ext cx="4931274" cy="553906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641E6F-0C15-974F-9A0C-2C9F179E6FBE}"/>
                </a:ext>
              </a:extLst>
            </p:cNvPr>
            <p:cNvPicPr>
              <a:picLocks noChangeAspect="1"/>
            </p:cNvPicPr>
            <p:nvPr/>
          </p:nvPicPr>
          <p:blipFill rotWithShape="1">
            <a:blip r:embed="rId3"/>
            <a:srcRect l="1120" r="16932"/>
            <a:stretch/>
          </p:blipFill>
          <p:spPr>
            <a:xfrm>
              <a:off x="4329097" y="4102207"/>
              <a:ext cx="4516049" cy="2206007"/>
            </a:xfrm>
            <a:prstGeom prst="rect">
              <a:avLst/>
            </a:prstGeom>
            <a:noFill/>
            <a:ln>
              <a:noFill/>
            </a:ln>
          </p:spPr>
        </p:pic>
        <p:pic>
          <p:nvPicPr>
            <p:cNvPr id="8" name="Picture 7">
              <a:extLst>
                <a:ext uri="{FF2B5EF4-FFF2-40B4-BE49-F238E27FC236}">
                  <a16:creationId xmlns:a16="http://schemas.microsoft.com/office/drawing/2014/main" id="{7949B2C6-22DF-6C41-A0E4-73BD223257ED}"/>
                </a:ext>
              </a:extLst>
            </p:cNvPr>
            <p:cNvPicPr>
              <a:picLocks noChangeAspect="1"/>
            </p:cNvPicPr>
            <p:nvPr/>
          </p:nvPicPr>
          <p:blipFill rotWithShape="1">
            <a:blip r:embed="rId4"/>
            <a:srcRect r="16833"/>
            <a:stretch/>
          </p:blipFill>
          <p:spPr>
            <a:xfrm>
              <a:off x="4329100" y="1589596"/>
              <a:ext cx="4516046" cy="2289304"/>
            </a:xfrm>
            <a:prstGeom prst="rect">
              <a:avLst/>
            </a:prstGeom>
            <a:solidFill>
              <a:srgbClr val="FF0000"/>
            </a:solidFill>
            <a:ln>
              <a:noFill/>
            </a:ln>
          </p:spPr>
        </p:pic>
      </p:grpSp>
      <p:sp>
        <p:nvSpPr>
          <p:cNvPr id="2" name="Rectangle 1">
            <a:extLst>
              <a:ext uri="{FF2B5EF4-FFF2-40B4-BE49-F238E27FC236}">
                <a16:creationId xmlns:a16="http://schemas.microsoft.com/office/drawing/2014/main" id="{2F645636-0DFF-9A4C-8188-3D45D465E34C}"/>
              </a:ext>
            </a:extLst>
          </p:cNvPr>
          <p:cNvSpPr/>
          <p:nvPr/>
        </p:nvSpPr>
        <p:spPr>
          <a:xfrm>
            <a:off x="5853098" y="6413772"/>
            <a:ext cx="4266797" cy="307777"/>
          </a:xfrm>
          <a:prstGeom prst="rect">
            <a:avLst/>
          </a:prstGeom>
        </p:spPr>
        <p:txBody>
          <a:bodyPr wrap="square">
            <a:spAutoFit/>
          </a:bodyPr>
          <a:lstStyle/>
          <a:p>
            <a:r>
              <a:rPr lang="en-US" sz="1400" i="1" dirty="0" err="1">
                <a:solidFill>
                  <a:srgbClr val="5A4D48"/>
                </a:solidFill>
                <a:latin typeface="Arial Narrow" charset="0"/>
                <a:ea typeface="Arial Narrow" charset="0"/>
                <a:cs typeface="Arial Narrow" charset="0"/>
              </a:rPr>
              <a:t>Alzarka</a:t>
            </a:r>
            <a:r>
              <a:rPr lang="en-US" sz="1400" i="1" dirty="0">
                <a:solidFill>
                  <a:srgbClr val="5A4D48"/>
                </a:solidFill>
                <a:latin typeface="Arial Narrow" charset="0"/>
                <a:ea typeface="Arial Narrow" charset="0"/>
                <a:cs typeface="Arial Narrow" charset="0"/>
              </a:rPr>
              <a:t> et al. (2017) Frontiers in Pediatrics 5:80. </a:t>
            </a:r>
            <a:r>
              <a:rPr lang="en-US" sz="1400" i="1" dirty="0" err="1">
                <a:solidFill>
                  <a:srgbClr val="5A4D48"/>
                </a:solidFill>
                <a:latin typeface="Arial Narrow" charset="0"/>
                <a:ea typeface="Arial Narrow" charset="0"/>
                <a:cs typeface="Arial Narrow" charset="0"/>
              </a:rPr>
              <a:t>eCollection</a:t>
            </a:r>
            <a:endParaRPr lang="en-US" sz="1400" dirty="0">
              <a:solidFill>
                <a:srgbClr val="5A4D48"/>
              </a:solidFill>
            </a:endParaRPr>
          </a:p>
        </p:txBody>
      </p:sp>
      <p:sp>
        <p:nvSpPr>
          <p:cNvPr id="10" name="Rectangle 4">
            <a:extLst>
              <a:ext uri="{FF2B5EF4-FFF2-40B4-BE49-F238E27FC236}">
                <a16:creationId xmlns:a16="http://schemas.microsoft.com/office/drawing/2014/main" id="{8A1929E2-12B5-F34D-9235-FAE2BC8DA3FC}"/>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pPr eaLnBrk="0" hangingPunct="0"/>
            <a:r>
              <a:rPr lang="en-US" sz="3600" b="1" dirty="0">
                <a:solidFill>
                  <a:srgbClr val="162E52"/>
                </a:solidFill>
                <a:latin typeface="Arial Narrow" charset="0"/>
              </a:rPr>
              <a:t>ARPKD: Mining the electronic health record </a:t>
            </a:r>
          </a:p>
        </p:txBody>
      </p:sp>
    </p:spTree>
    <p:extLst>
      <p:ext uri="{BB962C8B-B14F-4D97-AF65-F5344CB8AC3E}">
        <p14:creationId xmlns:p14="http://schemas.microsoft.com/office/powerpoint/2010/main" val="197211061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0B27618-DD50-2A47-A26B-2E38F12ABF80}"/>
              </a:ext>
            </a:extLst>
          </p:cNvPr>
          <p:cNvSpPr>
            <a:spLocks noGrp="1"/>
          </p:cNvSpPr>
          <p:nvPr>
            <p:ph idx="1"/>
          </p:nvPr>
        </p:nvSpPr>
        <p:spPr>
          <a:xfrm>
            <a:off x="838199" y="1825624"/>
            <a:ext cx="10904622" cy="4743617"/>
          </a:xfrm>
        </p:spPr>
        <p:txBody>
          <a:bodyPr>
            <a:noAutofit/>
          </a:bodyPr>
          <a:lstStyle/>
          <a:p>
            <a:pPr marL="0" indent="0">
              <a:lnSpc>
                <a:spcPct val="100000"/>
              </a:lnSpc>
              <a:buNone/>
            </a:pPr>
            <a:r>
              <a:rPr lang="en-US" sz="2200" dirty="0">
                <a:latin typeface="Arial Narrow" panose="020B0604020202020204" pitchFamily="34" charset="0"/>
                <a:cs typeface="Arial Narrow" panose="020B0604020202020204" pitchFamily="34" charset="0"/>
              </a:rPr>
              <a:t>The material presented here is being made available by the Polycystic Kidney Disease Foundation (PKDF) for educational purposes only. This material is not intended to represent the only, nor necessarily best, methods or procedures appropriate for the medical situations discussed. Rather, it is intended to present an approach, view, statement, or opinion of the faculty, which may be helpful to others who face similar situations.</a:t>
            </a:r>
          </a:p>
          <a:p>
            <a:pPr marL="0" indent="0">
              <a:lnSpc>
                <a:spcPct val="100000"/>
              </a:lnSpc>
              <a:buNone/>
            </a:pPr>
            <a:r>
              <a:rPr lang="en-US" sz="2200" dirty="0">
                <a:latin typeface="Arial Narrow" panose="020B0604020202020204" pitchFamily="34" charset="0"/>
                <a:cs typeface="Arial Narrow" panose="020B0604020202020204" pitchFamily="34" charset="0"/>
              </a:rPr>
              <a:t>The PKDF disclaims any and all liability for injury or other damages resulting to any individual using this material and for all claims that might arise out of the use of the techniques demonstrated therein by such individuals, whether these claims shall be asserted by a physician or any other person. Every effort has been made to ensure the accuracy of the data presented here. Physicians may care to check specific details such as drug doses and contraindications, etc., in standard sources prior to clinical application. This material might contain recommendations/ guidelines developed by other organizations. Please note that although these guidelines might be included, this does not necessarily imply the endorsement by the PKDF.</a:t>
            </a:r>
          </a:p>
        </p:txBody>
      </p:sp>
      <p:sp>
        <p:nvSpPr>
          <p:cNvPr id="6" name="Title 3">
            <a:extLst>
              <a:ext uri="{FF2B5EF4-FFF2-40B4-BE49-F238E27FC236}">
                <a16:creationId xmlns:a16="http://schemas.microsoft.com/office/drawing/2014/main" id="{60640A08-807E-9463-0471-364816B1BAE4}"/>
              </a:ext>
            </a:extLst>
          </p:cNvPr>
          <p:cNvSpPr txBox="1">
            <a:spLocks/>
          </p:cNvSpPr>
          <p:nvPr/>
        </p:nvSpPr>
        <p:spPr>
          <a:xfrm>
            <a:off x="838200" y="556459"/>
            <a:ext cx="10231271" cy="970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Narrow" panose="020B0604020202020204" pitchFamily="34" charset="0"/>
                <a:cs typeface="Arial Narrow" panose="020B0604020202020204" pitchFamily="34" charset="0"/>
              </a:rPr>
              <a:t>Activity Disclaimer</a:t>
            </a:r>
            <a:endParaRPr lang="en-US" sz="4000" b="1" dirty="0">
              <a:solidFill>
                <a:srgbClr val="002060"/>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677608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7" name="Rectangle 4"/>
          <p:cNvSpPr>
            <a:spLocks noChangeArrowheads="1"/>
          </p:cNvSpPr>
          <p:nvPr/>
        </p:nvSpPr>
        <p:spPr bwMode="auto">
          <a:xfrm>
            <a:off x="1843341" y="5535630"/>
            <a:ext cx="4252659"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487" tIns="44450" rIns="90487" bIns="44450">
            <a:spAutoFit/>
          </a:bodyPr>
          <a:lstStyle/>
          <a:p>
            <a:pPr eaLnBrk="0" hangingPunct="0"/>
            <a:r>
              <a:rPr lang="en-US" sz="1600" i="1" dirty="0">
                <a:solidFill>
                  <a:srgbClr val="594C46"/>
                </a:solidFill>
                <a:latin typeface="Arial Narrow" charset="0"/>
              </a:rPr>
              <a:t>Guay-Woodford et al. (2003)</a:t>
            </a:r>
            <a:r>
              <a:rPr lang="en-US" sz="1600" b="1" i="1" dirty="0">
                <a:solidFill>
                  <a:srgbClr val="594C46"/>
                </a:solidFill>
                <a:latin typeface="Arial Narrow" charset="0"/>
              </a:rPr>
              <a:t> </a:t>
            </a:r>
            <a:r>
              <a:rPr lang="en-US" sz="1600" i="1" dirty="0">
                <a:solidFill>
                  <a:srgbClr val="594C46"/>
                </a:solidFill>
                <a:latin typeface="Arial Narrow" charset="0"/>
              </a:rPr>
              <a:t>Pediatrics 111:1072-1080.</a:t>
            </a:r>
          </a:p>
        </p:txBody>
      </p:sp>
      <p:sp>
        <p:nvSpPr>
          <p:cNvPr id="28699" name="Line 8"/>
          <p:cNvSpPr>
            <a:spLocks noChangeShapeType="1"/>
          </p:cNvSpPr>
          <p:nvPr/>
        </p:nvSpPr>
        <p:spPr bwMode="auto">
          <a:xfrm>
            <a:off x="2375562" y="2016676"/>
            <a:ext cx="0" cy="285852"/>
          </a:xfrm>
          <a:prstGeom prst="line">
            <a:avLst/>
          </a:prstGeom>
          <a:noFill/>
          <a:ln w="28575">
            <a:solidFill>
              <a:srgbClr val="224371"/>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grpSp>
        <p:nvGrpSpPr>
          <p:cNvPr id="5" name="Group 4"/>
          <p:cNvGrpSpPr/>
          <p:nvPr/>
        </p:nvGrpSpPr>
        <p:grpSpPr>
          <a:xfrm>
            <a:off x="1697268" y="2378865"/>
            <a:ext cx="4253057" cy="2693949"/>
            <a:chOff x="450275" y="2317904"/>
            <a:chExt cx="4253057" cy="2693949"/>
          </a:xfrm>
        </p:grpSpPr>
        <p:pic>
          <p:nvPicPr>
            <p:cNvPr id="28698" name="Picture 6" descr="LGW-ARPKD Patient survi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75" y="2317904"/>
              <a:ext cx="4253057" cy="25986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700" name="TextBox 27"/>
            <p:cNvSpPr txBox="1">
              <a:spLocks noChangeArrowheads="1"/>
            </p:cNvSpPr>
            <p:nvPr/>
          </p:nvSpPr>
          <p:spPr bwMode="auto">
            <a:xfrm rot="16200000">
              <a:off x="-262431" y="3252260"/>
              <a:ext cx="1820656" cy="30777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dirty="0">
                  <a:solidFill>
                    <a:srgbClr val="173156"/>
                  </a:solidFill>
                  <a:latin typeface="Arial Narrow" charset="0"/>
                </a:rPr>
                <a:t>Proportion of survivors</a:t>
              </a:r>
            </a:p>
          </p:txBody>
        </p:sp>
        <p:sp>
          <p:nvSpPr>
            <p:cNvPr id="28701" name="TextBox 21"/>
            <p:cNvSpPr txBox="1">
              <a:spLocks noChangeArrowheads="1"/>
            </p:cNvSpPr>
            <p:nvPr/>
          </p:nvSpPr>
          <p:spPr bwMode="auto">
            <a:xfrm>
              <a:off x="2331867" y="4704076"/>
              <a:ext cx="1060256" cy="3077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dirty="0">
                  <a:solidFill>
                    <a:srgbClr val="173156"/>
                  </a:solidFill>
                  <a:latin typeface="Arial Narrow" charset="0"/>
                </a:rPr>
                <a:t>Age in years</a:t>
              </a:r>
            </a:p>
          </p:txBody>
        </p:sp>
      </p:grpSp>
      <p:sp>
        <p:nvSpPr>
          <p:cNvPr id="28680" name="Rectangle 7"/>
          <p:cNvSpPr>
            <a:spLocks noChangeArrowheads="1"/>
          </p:cNvSpPr>
          <p:nvPr/>
        </p:nvSpPr>
        <p:spPr bwMode="auto">
          <a:xfrm>
            <a:off x="6485241" y="5534346"/>
            <a:ext cx="327216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0" hangingPunct="0"/>
            <a:r>
              <a:rPr lang="en-US" sz="1600" i="1" dirty="0" err="1">
                <a:solidFill>
                  <a:srgbClr val="594C46"/>
                </a:solidFill>
                <a:latin typeface="Arial Narrow" charset="0"/>
              </a:rPr>
              <a:t>Adeva</a:t>
            </a:r>
            <a:r>
              <a:rPr lang="en-US" sz="1600" i="1" dirty="0">
                <a:solidFill>
                  <a:srgbClr val="594C46"/>
                </a:solidFill>
                <a:latin typeface="Arial Narrow" charset="0"/>
              </a:rPr>
              <a:t> et al. (2006) Medicine 85:1-21.</a:t>
            </a:r>
          </a:p>
        </p:txBody>
      </p:sp>
      <p:sp>
        <p:nvSpPr>
          <p:cNvPr id="28681" name="Line 9"/>
          <p:cNvSpPr>
            <a:spLocks noChangeShapeType="1"/>
          </p:cNvSpPr>
          <p:nvPr/>
        </p:nvSpPr>
        <p:spPr bwMode="auto">
          <a:xfrm>
            <a:off x="6497213" y="1743787"/>
            <a:ext cx="0" cy="285880"/>
          </a:xfrm>
          <a:prstGeom prst="line">
            <a:avLst/>
          </a:prstGeom>
          <a:noFill/>
          <a:ln w="28575">
            <a:solidFill>
              <a:srgbClr val="224371"/>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8682" name="Line 10"/>
          <p:cNvSpPr>
            <a:spLocks noChangeShapeType="1"/>
          </p:cNvSpPr>
          <p:nvPr/>
        </p:nvSpPr>
        <p:spPr bwMode="auto">
          <a:xfrm>
            <a:off x="8382051" y="1743787"/>
            <a:ext cx="0" cy="285880"/>
          </a:xfrm>
          <a:prstGeom prst="line">
            <a:avLst/>
          </a:prstGeom>
          <a:noFill/>
          <a:ln w="28575">
            <a:solidFill>
              <a:srgbClr val="224371"/>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grpSp>
        <p:nvGrpSpPr>
          <p:cNvPr id="6" name="Group 5"/>
          <p:cNvGrpSpPr/>
          <p:nvPr/>
        </p:nvGrpSpPr>
        <p:grpSpPr>
          <a:xfrm>
            <a:off x="5999836" y="2104386"/>
            <a:ext cx="3952433" cy="2957550"/>
            <a:chOff x="4752843" y="2043426"/>
            <a:chExt cx="3952433" cy="2957550"/>
          </a:xfrm>
        </p:grpSpPr>
        <p:pic>
          <p:nvPicPr>
            <p:cNvPr id="28679" name="Picture 5" descr="Mayo-ARPKD patient surviv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4063" y="2043426"/>
              <a:ext cx="3921213" cy="287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83" name="TextBox 21"/>
            <p:cNvSpPr txBox="1">
              <a:spLocks noChangeArrowheads="1"/>
            </p:cNvSpPr>
            <p:nvPr/>
          </p:nvSpPr>
          <p:spPr bwMode="auto">
            <a:xfrm>
              <a:off x="6418907" y="4693199"/>
              <a:ext cx="1060256" cy="3077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dirty="0">
                  <a:solidFill>
                    <a:srgbClr val="173156"/>
                  </a:solidFill>
                  <a:latin typeface="Arial Narrow" charset="0"/>
                </a:rPr>
                <a:t>Age in years</a:t>
              </a:r>
            </a:p>
          </p:txBody>
        </p:sp>
        <p:sp>
          <p:nvSpPr>
            <p:cNvPr id="28684" name="TextBox 27"/>
            <p:cNvSpPr txBox="1">
              <a:spLocks noChangeArrowheads="1"/>
            </p:cNvSpPr>
            <p:nvPr/>
          </p:nvSpPr>
          <p:spPr bwMode="auto">
            <a:xfrm rot="16200000">
              <a:off x="4386629" y="3239540"/>
              <a:ext cx="1040205" cy="3077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dirty="0">
                  <a:solidFill>
                    <a:srgbClr val="173156"/>
                  </a:solidFill>
                  <a:latin typeface="Arial Narrow" charset="0"/>
                </a:rPr>
                <a:t>Survival (%)</a:t>
              </a:r>
            </a:p>
          </p:txBody>
        </p:sp>
        <p:grpSp>
          <p:nvGrpSpPr>
            <p:cNvPr id="28685" name="Group 29"/>
            <p:cNvGrpSpPr>
              <a:grpSpLocks/>
            </p:cNvGrpSpPr>
            <p:nvPr/>
          </p:nvGrpSpPr>
          <p:grpSpPr bwMode="auto">
            <a:xfrm>
              <a:off x="5258881" y="2472334"/>
              <a:ext cx="3290530" cy="1764208"/>
              <a:chOff x="5784851" y="2416175"/>
              <a:chExt cx="3619501" cy="1724025"/>
            </a:xfrm>
          </p:grpSpPr>
          <p:sp>
            <p:nvSpPr>
              <p:cNvPr id="28686" name="Line 23"/>
              <p:cNvSpPr>
                <a:spLocks noChangeShapeType="1"/>
              </p:cNvSpPr>
              <p:nvPr/>
            </p:nvSpPr>
            <p:spPr bwMode="auto">
              <a:xfrm flipH="1">
                <a:off x="8321069" y="2498190"/>
                <a:ext cx="3266" cy="104493"/>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28687" name="Group 31"/>
              <p:cNvGrpSpPr>
                <a:grpSpLocks/>
              </p:cNvGrpSpPr>
              <p:nvPr/>
            </p:nvGrpSpPr>
            <p:grpSpPr bwMode="auto">
              <a:xfrm>
                <a:off x="5784851" y="2416175"/>
                <a:ext cx="3619501" cy="536575"/>
                <a:chOff x="3644" y="1522"/>
                <a:chExt cx="2280" cy="338"/>
              </a:xfrm>
            </p:grpSpPr>
            <p:sp>
              <p:nvSpPr>
                <p:cNvPr id="28689" name="Line 19"/>
                <p:cNvSpPr>
                  <a:spLocks noChangeShapeType="1"/>
                </p:cNvSpPr>
                <p:nvPr/>
              </p:nvSpPr>
              <p:spPr bwMode="auto">
                <a:xfrm>
                  <a:off x="3644" y="1527"/>
                  <a:ext cx="1302" cy="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690" name="Line 20"/>
                <p:cNvSpPr>
                  <a:spLocks noChangeShapeType="1"/>
                </p:cNvSpPr>
                <p:nvPr/>
              </p:nvSpPr>
              <p:spPr bwMode="auto">
                <a:xfrm>
                  <a:off x="4948" y="1522"/>
                  <a:ext cx="0" cy="6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691" name="Line 21"/>
                <p:cNvSpPr>
                  <a:spLocks noChangeShapeType="1"/>
                </p:cNvSpPr>
                <p:nvPr/>
              </p:nvSpPr>
              <p:spPr bwMode="auto">
                <a:xfrm flipV="1">
                  <a:off x="4946" y="1582"/>
                  <a:ext cx="295" cy="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692" name="Line 24"/>
                <p:cNvSpPr>
                  <a:spLocks noChangeShapeType="1"/>
                </p:cNvSpPr>
                <p:nvPr/>
              </p:nvSpPr>
              <p:spPr bwMode="auto">
                <a:xfrm flipV="1">
                  <a:off x="5242" y="1636"/>
                  <a:ext cx="225" cy="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693" name="Line 25"/>
                <p:cNvSpPr>
                  <a:spLocks noChangeShapeType="1"/>
                </p:cNvSpPr>
                <p:nvPr/>
              </p:nvSpPr>
              <p:spPr bwMode="auto">
                <a:xfrm flipH="1">
                  <a:off x="5466" y="1630"/>
                  <a:ext cx="0" cy="92"/>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694" name="Line 26"/>
                <p:cNvSpPr>
                  <a:spLocks noChangeShapeType="1"/>
                </p:cNvSpPr>
                <p:nvPr/>
              </p:nvSpPr>
              <p:spPr bwMode="auto">
                <a:xfrm flipV="1">
                  <a:off x="5460" y="1724"/>
                  <a:ext cx="78" cy="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695" name="Line 27"/>
                <p:cNvSpPr>
                  <a:spLocks noChangeShapeType="1"/>
                </p:cNvSpPr>
                <p:nvPr/>
              </p:nvSpPr>
              <p:spPr bwMode="auto">
                <a:xfrm flipH="1">
                  <a:off x="5540" y="1716"/>
                  <a:ext cx="0" cy="144"/>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696" name="Line 28"/>
                <p:cNvSpPr>
                  <a:spLocks noChangeShapeType="1"/>
                </p:cNvSpPr>
                <p:nvPr/>
              </p:nvSpPr>
              <p:spPr bwMode="auto">
                <a:xfrm>
                  <a:off x="5540" y="1854"/>
                  <a:ext cx="384" cy="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28688" name="Line 30"/>
              <p:cNvSpPr>
                <a:spLocks noChangeShapeType="1"/>
              </p:cNvSpPr>
              <p:nvPr/>
            </p:nvSpPr>
            <p:spPr bwMode="auto">
              <a:xfrm>
                <a:off x="5829300" y="4140200"/>
                <a:ext cx="352425" cy="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28678" name="Rectangle 31"/>
            <p:cNvSpPr>
              <a:spLocks noChangeArrowheads="1"/>
            </p:cNvSpPr>
            <p:nvPr/>
          </p:nvSpPr>
          <p:spPr bwMode="auto">
            <a:xfrm>
              <a:off x="4849007" y="2092201"/>
              <a:ext cx="196277" cy="207936"/>
            </a:xfrm>
            <a:prstGeom prst="rect">
              <a:avLst/>
            </a:prstGeom>
            <a:solidFill>
              <a:srgbClr val="FFFFFF"/>
            </a:solidFill>
            <a:ln w="9525">
              <a:solidFill>
                <a:srgbClr val="FFFFFF"/>
              </a:solidFill>
              <a:round/>
              <a:headEnd/>
              <a:tailEnd/>
            </a:ln>
          </p:spPr>
          <p:txBody>
            <a:bodyPr/>
            <a:lstStyle/>
            <a:p>
              <a:pPr eaLnBrk="0" hangingPunct="0"/>
              <a:endParaRPr lang="it-IT"/>
            </a:p>
          </p:txBody>
        </p:sp>
      </p:grpSp>
      <p:sp>
        <p:nvSpPr>
          <p:cNvPr id="31" name="Rectangle 4">
            <a:extLst>
              <a:ext uri="{FF2B5EF4-FFF2-40B4-BE49-F238E27FC236}">
                <a16:creationId xmlns:a16="http://schemas.microsoft.com/office/drawing/2014/main" id="{56A9D161-70BF-3E41-A55C-D294FB980DE1}"/>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pPr eaLnBrk="0" hangingPunct="0"/>
            <a:r>
              <a:rPr lang="en-US" sz="3600" b="1" dirty="0">
                <a:solidFill>
                  <a:srgbClr val="162E52"/>
                </a:solidFill>
                <a:latin typeface="Arial Narrow" charset="0"/>
              </a:rPr>
              <a:t>ARPKD: Patient survival</a:t>
            </a:r>
          </a:p>
        </p:txBody>
      </p:sp>
    </p:spTree>
    <p:extLst>
      <p:ext uri="{BB962C8B-B14F-4D97-AF65-F5344CB8AC3E}">
        <p14:creationId xmlns:p14="http://schemas.microsoft.com/office/powerpoint/2010/main" val="398824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9" grpId="0" animBg="1"/>
      <p:bldP spid="28681" grpId="0" animBg="1"/>
      <p:bldP spid="2868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13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470" y="3009143"/>
            <a:ext cx="3436317" cy="2694128"/>
          </a:xfrm>
          <a:prstGeom prst="rect">
            <a:avLst/>
          </a:prstGeom>
        </p:spPr>
      </p:pic>
      <p:grpSp>
        <p:nvGrpSpPr>
          <p:cNvPr id="63500" name="Group 63499"/>
          <p:cNvGrpSpPr/>
          <p:nvPr/>
        </p:nvGrpSpPr>
        <p:grpSpPr>
          <a:xfrm>
            <a:off x="6438901" y="2390804"/>
            <a:ext cx="4097221" cy="1370604"/>
            <a:chOff x="4914900" y="2337796"/>
            <a:chExt cx="4097221" cy="1370604"/>
          </a:xfrm>
        </p:grpSpPr>
        <p:sp>
          <p:nvSpPr>
            <p:cNvPr id="3" name="TextBox 2"/>
            <p:cNvSpPr txBox="1"/>
            <p:nvPr/>
          </p:nvSpPr>
          <p:spPr>
            <a:xfrm>
              <a:off x="6442187" y="2337796"/>
              <a:ext cx="2569934" cy="1015663"/>
            </a:xfrm>
            <a:prstGeom prst="rect">
              <a:avLst/>
            </a:prstGeom>
            <a:noFill/>
          </p:spPr>
          <p:txBody>
            <a:bodyPr wrap="none" rtlCol="0">
              <a:spAutoFit/>
            </a:bodyPr>
            <a:lstStyle/>
            <a:p>
              <a:r>
                <a:rPr lang="en-US" sz="2000" b="1" dirty="0">
                  <a:solidFill>
                    <a:srgbClr val="204172"/>
                  </a:solidFill>
                  <a:latin typeface="Arial Narrow"/>
                  <a:cs typeface="Arial Narrow"/>
                </a:rPr>
                <a:t>RESPIRATORY</a:t>
              </a:r>
            </a:p>
            <a:p>
              <a:pPr marL="230188" indent="-230188">
                <a:buFont typeface="Arial"/>
                <a:buChar char="•"/>
              </a:pPr>
              <a:r>
                <a:rPr lang="en-US" sz="2000" dirty="0">
                  <a:solidFill>
                    <a:srgbClr val="594C46"/>
                  </a:solidFill>
                  <a:latin typeface="Arial Narrow"/>
                  <a:cs typeface="Arial Narrow"/>
                </a:rPr>
                <a:t>Poor lung development</a:t>
              </a:r>
            </a:p>
            <a:p>
              <a:pPr marL="230188" indent="-230188">
                <a:buFont typeface="Arial"/>
                <a:buChar char="•"/>
              </a:pPr>
              <a:r>
                <a:rPr lang="en-US" sz="2000" dirty="0">
                  <a:solidFill>
                    <a:srgbClr val="594C46"/>
                  </a:solidFill>
                  <a:latin typeface="Arial Narrow"/>
                  <a:cs typeface="Arial Narrow"/>
                </a:rPr>
                <a:t>21% mortality</a:t>
              </a:r>
            </a:p>
          </p:txBody>
        </p:sp>
        <p:cxnSp>
          <p:nvCxnSpPr>
            <p:cNvPr id="5" name="Straight Arrow Connector 4"/>
            <p:cNvCxnSpPr>
              <a:stCxn id="3" idx="1"/>
            </p:cNvCxnSpPr>
            <p:nvPr/>
          </p:nvCxnSpPr>
          <p:spPr>
            <a:xfrm flipH="1">
              <a:off x="4914900" y="2845628"/>
              <a:ext cx="1527287" cy="862772"/>
            </a:xfrm>
            <a:prstGeom prst="straightConnector1">
              <a:avLst/>
            </a:prstGeom>
            <a:ln>
              <a:solidFill>
                <a:srgbClr val="01B2AE"/>
              </a:solidFill>
              <a:tailEnd type="arrow"/>
            </a:ln>
          </p:spPr>
          <p:style>
            <a:lnRef idx="2">
              <a:schemeClr val="accent1"/>
            </a:lnRef>
            <a:fillRef idx="0">
              <a:schemeClr val="accent1"/>
            </a:fillRef>
            <a:effectRef idx="1">
              <a:schemeClr val="accent1"/>
            </a:effectRef>
            <a:fontRef idx="minor">
              <a:schemeClr val="tx1"/>
            </a:fontRef>
          </p:style>
        </p:cxnSp>
      </p:grpSp>
      <p:grpSp>
        <p:nvGrpSpPr>
          <p:cNvPr id="63503" name="Group 63502"/>
          <p:cNvGrpSpPr/>
          <p:nvPr/>
        </p:nvGrpSpPr>
        <p:grpSpPr>
          <a:xfrm>
            <a:off x="1894495" y="4073780"/>
            <a:ext cx="3888794" cy="2246769"/>
            <a:chOff x="370495" y="4073779"/>
            <a:chExt cx="3888794" cy="2246769"/>
          </a:xfrm>
        </p:grpSpPr>
        <p:sp>
          <p:nvSpPr>
            <p:cNvPr id="15" name="TextBox 14"/>
            <p:cNvSpPr txBox="1"/>
            <p:nvPr/>
          </p:nvSpPr>
          <p:spPr>
            <a:xfrm>
              <a:off x="370495" y="4073779"/>
              <a:ext cx="2095445" cy="2246769"/>
            </a:xfrm>
            <a:prstGeom prst="rect">
              <a:avLst/>
            </a:prstGeom>
            <a:noFill/>
          </p:spPr>
          <p:txBody>
            <a:bodyPr wrap="square" rtlCol="0">
              <a:spAutoFit/>
            </a:bodyPr>
            <a:lstStyle/>
            <a:p>
              <a:r>
                <a:rPr lang="en-US" sz="2000" b="1" dirty="0">
                  <a:solidFill>
                    <a:srgbClr val="204172"/>
                  </a:solidFill>
                  <a:latin typeface="Arial Narrow"/>
                  <a:cs typeface="Arial Narrow"/>
                </a:rPr>
                <a:t>KIDNEY</a:t>
              </a:r>
            </a:p>
            <a:p>
              <a:pPr marL="230188" indent="-230188">
                <a:buFont typeface="Arial"/>
                <a:buChar char="•"/>
              </a:pPr>
              <a:r>
                <a:rPr lang="en-US" sz="2000" dirty="0" err="1">
                  <a:solidFill>
                    <a:srgbClr val="594C46"/>
                  </a:solidFill>
                  <a:latin typeface="Arial Narrow"/>
                  <a:cs typeface="Arial Narrow"/>
                </a:rPr>
                <a:t>Hyponatremia</a:t>
              </a:r>
              <a:endParaRPr lang="en-US" sz="2000" dirty="0">
                <a:solidFill>
                  <a:srgbClr val="594C46"/>
                </a:solidFill>
                <a:latin typeface="Arial Narrow"/>
                <a:cs typeface="Arial Narrow"/>
              </a:endParaRPr>
            </a:p>
            <a:p>
              <a:pPr marL="230188" indent="-230188">
                <a:buFont typeface="Arial"/>
                <a:buChar char="•"/>
              </a:pPr>
              <a:r>
                <a:rPr lang="en-US" sz="2000" dirty="0">
                  <a:solidFill>
                    <a:srgbClr val="594C46"/>
                  </a:solidFill>
                  <a:latin typeface="Arial Narrow"/>
                  <a:cs typeface="Arial Narrow"/>
                </a:rPr>
                <a:t>Decreased kidney function </a:t>
              </a:r>
            </a:p>
            <a:p>
              <a:pPr marL="230188" indent="-230188">
                <a:buFont typeface="Arial"/>
                <a:buChar char="•"/>
              </a:pPr>
              <a:r>
                <a:rPr lang="en-US" sz="2000" dirty="0">
                  <a:solidFill>
                    <a:srgbClr val="594C46"/>
                  </a:solidFill>
                  <a:latin typeface="Arial Narrow"/>
                  <a:cs typeface="Arial Narrow"/>
                </a:rPr>
                <a:t>Very enlarged kidneys</a:t>
              </a:r>
            </a:p>
            <a:p>
              <a:pPr marL="230188" indent="-230188">
                <a:buFont typeface="Arial"/>
                <a:buChar char="•"/>
              </a:pPr>
              <a:r>
                <a:rPr lang="en-US" sz="2000" dirty="0">
                  <a:solidFill>
                    <a:srgbClr val="594C46"/>
                  </a:solidFill>
                  <a:latin typeface="Arial Narrow"/>
                  <a:cs typeface="Arial Narrow"/>
                </a:rPr>
                <a:t>Hypertension</a:t>
              </a:r>
            </a:p>
          </p:txBody>
        </p:sp>
        <p:cxnSp>
          <p:nvCxnSpPr>
            <p:cNvPr id="14" name="Straight Arrow Connector 13"/>
            <p:cNvCxnSpPr/>
            <p:nvPr/>
          </p:nvCxnSpPr>
          <p:spPr>
            <a:xfrm flipV="1">
              <a:off x="2058358" y="4372846"/>
              <a:ext cx="2200931" cy="985081"/>
            </a:xfrm>
            <a:prstGeom prst="straightConnector1">
              <a:avLst/>
            </a:prstGeom>
            <a:ln>
              <a:solidFill>
                <a:srgbClr val="01B2AE"/>
              </a:solidFill>
              <a:tailEnd type="arrow"/>
            </a:ln>
          </p:spPr>
          <p:style>
            <a:lnRef idx="2">
              <a:schemeClr val="accent1"/>
            </a:lnRef>
            <a:fillRef idx="0">
              <a:schemeClr val="accent1"/>
            </a:fillRef>
            <a:effectRef idx="1">
              <a:schemeClr val="accent1"/>
            </a:effectRef>
            <a:fontRef idx="minor">
              <a:schemeClr val="tx1"/>
            </a:fontRef>
          </p:style>
        </p:cxnSp>
      </p:grpSp>
      <p:sp>
        <p:nvSpPr>
          <p:cNvPr id="23" name="Rectangle 22"/>
          <p:cNvSpPr/>
          <p:nvPr/>
        </p:nvSpPr>
        <p:spPr>
          <a:xfrm>
            <a:off x="1894495" y="1558379"/>
            <a:ext cx="3470196" cy="707886"/>
          </a:xfrm>
          <a:prstGeom prst="rect">
            <a:avLst/>
          </a:prstGeom>
        </p:spPr>
        <p:txBody>
          <a:bodyPr wrap="none">
            <a:spAutoFit/>
          </a:bodyPr>
          <a:lstStyle/>
          <a:p>
            <a:r>
              <a:rPr lang="en-US" sz="2000" b="1" dirty="0">
                <a:solidFill>
                  <a:srgbClr val="204172"/>
                </a:solidFill>
                <a:latin typeface="Arial Narrow" pitchFamily="-111" charset="0"/>
              </a:rPr>
              <a:t>INCIDENCE: </a:t>
            </a:r>
            <a:r>
              <a:rPr lang="en-US" sz="2000" dirty="0">
                <a:solidFill>
                  <a:srgbClr val="594C46"/>
                </a:solidFill>
                <a:latin typeface="Arial Narrow" pitchFamily="-111" charset="0"/>
              </a:rPr>
              <a:t>1:26,500 live births</a:t>
            </a:r>
          </a:p>
          <a:p>
            <a:r>
              <a:rPr lang="en-US" sz="2000" dirty="0">
                <a:solidFill>
                  <a:srgbClr val="594C46"/>
                </a:solidFill>
                <a:latin typeface="Arial Narrow" pitchFamily="-111" charset="0"/>
              </a:rPr>
              <a:t>Typical birth at 34-36 </a:t>
            </a:r>
            <a:r>
              <a:rPr lang="en-US" sz="2000" dirty="0" err="1">
                <a:solidFill>
                  <a:srgbClr val="594C46"/>
                </a:solidFill>
                <a:latin typeface="Arial Narrow" pitchFamily="-111" charset="0"/>
              </a:rPr>
              <a:t>wks</a:t>
            </a:r>
            <a:r>
              <a:rPr lang="en-US" sz="2000" dirty="0">
                <a:solidFill>
                  <a:srgbClr val="594C46"/>
                </a:solidFill>
                <a:latin typeface="Arial Narrow" pitchFamily="-111" charset="0"/>
              </a:rPr>
              <a:t> gestation</a:t>
            </a:r>
          </a:p>
        </p:txBody>
      </p:sp>
      <p:sp>
        <p:nvSpPr>
          <p:cNvPr id="12" name="Rectangle 1030"/>
          <p:cNvSpPr>
            <a:spLocks noChangeArrowheads="1"/>
          </p:cNvSpPr>
          <p:nvPr/>
        </p:nvSpPr>
        <p:spPr bwMode="auto">
          <a:xfrm>
            <a:off x="6972805" y="6118144"/>
            <a:ext cx="3644395" cy="305212"/>
          </a:xfrm>
          <a:prstGeom prst="rect">
            <a:avLst/>
          </a:prstGeom>
          <a:noFill/>
          <a:ln w="12700">
            <a:noFill/>
            <a:miter lim="800000"/>
            <a:headEnd/>
            <a:tailEnd/>
          </a:ln>
        </p:spPr>
        <p:txBody>
          <a:bodyPr wrap="none" lIns="90487" tIns="44450" rIns="90487" bIns="44450">
            <a:prstTxWarp prst="textNoShape">
              <a:avLst/>
            </a:prstTxWarp>
            <a:spAutoFit/>
          </a:bodyPr>
          <a:lstStyle/>
          <a:p>
            <a:pPr algn="r"/>
            <a:r>
              <a:rPr lang="en-US" sz="1400" i="1" dirty="0">
                <a:solidFill>
                  <a:srgbClr val="594C46"/>
                </a:solidFill>
                <a:latin typeface="Arial Narrow"/>
                <a:cs typeface="Arial Narrow"/>
              </a:rPr>
              <a:t>Guay-Woodford et al. (2014)  J </a:t>
            </a:r>
            <a:r>
              <a:rPr lang="en-US" sz="1400" i="1" dirty="0" err="1">
                <a:solidFill>
                  <a:srgbClr val="594C46"/>
                </a:solidFill>
                <a:latin typeface="Arial Narrow"/>
                <a:cs typeface="Arial Narrow"/>
              </a:rPr>
              <a:t>Pediatr</a:t>
            </a:r>
            <a:r>
              <a:rPr lang="en-US" sz="1400" i="1" dirty="0">
                <a:solidFill>
                  <a:srgbClr val="594C46"/>
                </a:solidFill>
                <a:latin typeface="Arial Narrow"/>
                <a:cs typeface="Arial Narrow"/>
              </a:rPr>
              <a:t>. 165:611-617 </a:t>
            </a:r>
          </a:p>
        </p:txBody>
      </p:sp>
      <p:sp>
        <p:nvSpPr>
          <p:cNvPr id="16" name="Rectangle 15">
            <a:extLst>
              <a:ext uri="{FF2B5EF4-FFF2-40B4-BE49-F238E27FC236}">
                <a16:creationId xmlns:a16="http://schemas.microsoft.com/office/drawing/2014/main" id="{D7B1A658-41C5-AE4E-9297-3B0D2BBC747F}"/>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pPr eaLnBrk="0" hangingPunct="0"/>
            <a:r>
              <a:rPr lang="en-US" sz="3600" b="1" dirty="0">
                <a:solidFill>
                  <a:srgbClr val="162E52"/>
                </a:solidFill>
                <a:latin typeface="Arial Narrow" charset="0"/>
              </a:rPr>
              <a:t>ARPKD: Clinical features </a:t>
            </a:r>
            <a:r>
              <a:rPr lang="en-US" sz="3600" b="1">
                <a:solidFill>
                  <a:srgbClr val="162E52"/>
                </a:solidFill>
                <a:latin typeface="Arial Narrow" charset="0"/>
              </a:rPr>
              <a:t>in newborns</a:t>
            </a:r>
            <a:endParaRPr lang="en-US" sz="3600" b="1" dirty="0">
              <a:solidFill>
                <a:srgbClr val="162E52"/>
              </a:solidFill>
              <a:latin typeface="Arial Narrow" charset="0"/>
            </a:endParaRPr>
          </a:p>
        </p:txBody>
      </p:sp>
    </p:spTree>
    <p:extLst>
      <p:ext uri="{BB962C8B-B14F-4D97-AF65-F5344CB8AC3E}">
        <p14:creationId xmlns:p14="http://schemas.microsoft.com/office/powerpoint/2010/main" val="125655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5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IMG_13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979" y="2987738"/>
            <a:ext cx="3436317" cy="2694128"/>
          </a:xfrm>
          <a:prstGeom prst="rect">
            <a:avLst/>
          </a:prstGeom>
        </p:spPr>
      </p:pic>
      <p:grpSp>
        <p:nvGrpSpPr>
          <p:cNvPr id="63500" name="Group 63499"/>
          <p:cNvGrpSpPr/>
          <p:nvPr/>
        </p:nvGrpSpPr>
        <p:grpSpPr>
          <a:xfrm>
            <a:off x="6578536" y="2311291"/>
            <a:ext cx="4516165" cy="1409514"/>
            <a:chOff x="4505895" y="2337796"/>
            <a:chExt cx="4516165" cy="1409514"/>
          </a:xfrm>
        </p:grpSpPr>
        <p:sp>
          <p:nvSpPr>
            <p:cNvPr id="3" name="TextBox 2"/>
            <p:cNvSpPr txBox="1"/>
            <p:nvPr/>
          </p:nvSpPr>
          <p:spPr>
            <a:xfrm>
              <a:off x="6442187" y="2337796"/>
              <a:ext cx="2579873" cy="1323439"/>
            </a:xfrm>
            <a:prstGeom prst="rect">
              <a:avLst/>
            </a:prstGeom>
            <a:noFill/>
          </p:spPr>
          <p:txBody>
            <a:bodyPr wrap="none" rtlCol="0">
              <a:spAutoFit/>
            </a:bodyPr>
            <a:lstStyle/>
            <a:p>
              <a:r>
                <a:rPr lang="en-US" sz="2000" b="1" dirty="0">
                  <a:solidFill>
                    <a:srgbClr val="183156"/>
                  </a:solidFill>
                  <a:latin typeface="Arial Narrow"/>
                  <a:cs typeface="Arial Narrow"/>
                </a:rPr>
                <a:t>RESPIRATORY</a:t>
              </a:r>
            </a:p>
            <a:p>
              <a:pPr marL="230188" indent="-230188">
                <a:buFont typeface="Arial"/>
                <a:buChar char="•"/>
              </a:pPr>
              <a:r>
                <a:rPr lang="en-US" sz="2000" dirty="0">
                  <a:solidFill>
                    <a:srgbClr val="594C46"/>
                  </a:solidFill>
                  <a:latin typeface="Arial Narrow"/>
                  <a:cs typeface="Arial Narrow"/>
                </a:rPr>
                <a:t>Poor lung development</a:t>
              </a:r>
            </a:p>
            <a:p>
              <a:pPr marL="230188" indent="-230188">
                <a:buFont typeface="Arial"/>
                <a:buChar char="•"/>
              </a:pPr>
              <a:r>
                <a:rPr lang="en-US" sz="2000" dirty="0">
                  <a:solidFill>
                    <a:srgbClr val="594C46"/>
                  </a:solidFill>
                  <a:latin typeface="Arial Narrow"/>
                  <a:cs typeface="Arial Narrow"/>
                </a:rPr>
                <a:t>21% mortality</a:t>
              </a:r>
            </a:p>
            <a:p>
              <a:pPr marL="230188" indent="-230188">
                <a:buFont typeface="Arial"/>
                <a:buChar char="•"/>
              </a:pPr>
              <a:r>
                <a:rPr lang="en-US" sz="2000" dirty="0">
                  <a:solidFill>
                    <a:srgbClr val="594C46"/>
                  </a:solidFill>
                  <a:latin typeface="Arial Narrow"/>
                  <a:cs typeface="Arial Narrow"/>
                </a:rPr>
                <a:t>Chronic lung disease</a:t>
              </a:r>
            </a:p>
          </p:txBody>
        </p:sp>
        <p:cxnSp>
          <p:nvCxnSpPr>
            <p:cNvPr id="5" name="Straight Arrow Connector 4"/>
            <p:cNvCxnSpPr>
              <a:cxnSpLocks/>
            </p:cNvCxnSpPr>
            <p:nvPr/>
          </p:nvCxnSpPr>
          <p:spPr>
            <a:xfrm flipH="1">
              <a:off x="4505895" y="2683223"/>
              <a:ext cx="1867811" cy="1064087"/>
            </a:xfrm>
            <a:prstGeom prst="straightConnector1">
              <a:avLst/>
            </a:prstGeom>
            <a:ln>
              <a:solidFill>
                <a:srgbClr val="01B2AE"/>
              </a:solidFill>
              <a:tailEnd type="arrow"/>
            </a:ln>
          </p:spPr>
          <p:style>
            <a:lnRef idx="2">
              <a:schemeClr val="accent1"/>
            </a:lnRef>
            <a:fillRef idx="0">
              <a:schemeClr val="accent1"/>
            </a:fillRef>
            <a:effectRef idx="1">
              <a:schemeClr val="accent1"/>
            </a:effectRef>
            <a:fontRef idx="minor">
              <a:schemeClr val="tx1"/>
            </a:fontRef>
          </p:style>
        </p:cxnSp>
      </p:grpSp>
      <p:grpSp>
        <p:nvGrpSpPr>
          <p:cNvPr id="63502" name="Group 63501"/>
          <p:cNvGrpSpPr/>
          <p:nvPr/>
        </p:nvGrpSpPr>
        <p:grpSpPr>
          <a:xfrm>
            <a:off x="5883911" y="4570885"/>
            <a:ext cx="4580139" cy="1165222"/>
            <a:chOff x="3811271" y="4597390"/>
            <a:chExt cx="4580139" cy="1165222"/>
          </a:xfrm>
        </p:grpSpPr>
        <p:sp>
          <p:nvSpPr>
            <p:cNvPr id="10" name="TextBox 9"/>
            <p:cNvSpPr txBox="1"/>
            <p:nvPr/>
          </p:nvSpPr>
          <p:spPr>
            <a:xfrm>
              <a:off x="6442188" y="5054726"/>
              <a:ext cx="1949222" cy="707886"/>
            </a:xfrm>
            <a:prstGeom prst="rect">
              <a:avLst/>
            </a:prstGeom>
            <a:noFill/>
          </p:spPr>
          <p:txBody>
            <a:bodyPr wrap="none" rtlCol="0">
              <a:spAutoFit/>
            </a:bodyPr>
            <a:lstStyle/>
            <a:p>
              <a:r>
                <a:rPr lang="en-US" sz="2000" b="1" dirty="0">
                  <a:solidFill>
                    <a:srgbClr val="183156"/>
                  </a:solidFill>
                  <a:latin typeface="Arial Narrow"/>
                  <a:cs typeface="Arial Narrow"/>
                </a:rPr>
                <a:t>FEEDING ISSUES</a:t>
              </a:r>
            </a:p>
            <a:p>
              <a:pPr marL="230188" indent="-230188">
                <a:buFont typeface="Arial"/>
                <a:buChar char="•"/>
              </a:pPr>
              <a:r>
                <a:rPr lang="en-US" sz="2000" dirty="0">
                  <a:solidFill>
                    <a:srgbClr val="594C46"/>
                  </a:solidFill>
                  <a:latin typeface="Arial Narrow"/>
                  <a:cs typeface="Arial Narrow"/>
                </a:rPr>
                <a:t>Poor growth</a:t>
              </a:r>
            </a:p>
          </p:txBody>
        </p:sp>
        <p:cxnSp>
          <p:nvCxnSpPr>
            <p:cNvPr id="8" name="Straight Arrow Connector 7"/>
            <p:cNvCxnSpPr>
              <a:cxnSpLocks/>
            </p:cNvCxnSpPr>
            <p:nvPr/>
          </p:nvCxnSpPr>
          <p:spPr>
            <a:xfrm flipH="1" flipV="1">
              <a:off x="3811271" y="4597390"/>
              <a:ext cx="2562436" cy="637808"/>
            </a:xfrm>
            <a:prstGeom prst="straightConnector1">
              <a:avLst/>
            </a:prstGeom>
            <a:ln>
              <a:solidFill>
                <a:srgbClr val="01B2AE"/>
              </a:solidFill>
              <a:tailEnd type="arrow"/>
            </a:ln>
          </p:spPr>
          <p:style>
            <a:lnRef idx="2">
              <a:schemeClr val="accent1"/>
            </a:lnRef>
            <a:fillRef idx="0">
              <a:schemeClr val="accent1"/>
            </a:fillRef>
            <a:effectRef idx="1">
              <a:schemeClr val="accent1"/>
            </a:effectRef>
            <a:fontRef idx="minor">
              <a:schemeClr val="tx1"/>
            </a:fontRef>
          </p:style>
        </p:cxnSp>
      </p:grpSp>
      <p:grpSp>
        <p:nvGrpSpPr>
          <p:cNvPr id="63501" name="Group 63500"/>
          <p:cNvGrpSpPr/>
          <p:nvPr/>
        </p:nvGrpSpPr>
        <p:grpSpPr>
          <a:xfrm>
            <a:off x="7305888" y="4039087"/>
            <a:ext cx="3019502" cy="707886"/>
            <a:chOff x="5233247" y="4065592"/>
            <a:chExt cx="3019502" cy="707886"/>
          </a:xfrm>
        </p:grpSpPr>
        <p:sp>
          <p:nvSpPr>
            <p:cNvPr id="9" name="TextBox 8"/>
            <p:cNvSpPr txBox="1"/>
            <p:nvPr/>
          </p:nvSpPr>
          <p:spPr>
            <a:xfrm>
              <a:off x="6442188" y="4065592"/>
              <a:ext cx="1810561" cy="707886"/>
            </a:xfrm>
            <a:prstGeom prst="rect">
              <a:avLst/>
            </a:prstGeom>
            <a:noFill/>
          </p:spPr>
          <p:txBody>
            <a:bodyPr wrap="square" rtlCol="0">
              <a:spAutoFit/>
            </a:bodyPr>
            <a:lstStyle/>
            <a:p>
              <a:r>
                <a:rPr lang="en-US" sz="2000" b="1" dirty="0">
                  <a:solidFill>
                    <a:srgbClr val="183156"/>
                  </a:solidFill>
                  <a:latin typeface="Arial Narrow"/>
                  <a:cs typeface="Arial Narrow"/>
                </a:rPr>
                <a:t>INTRACRANIAL ANEURYSMS</a:t>
              </a:r>
              <a:endParaRPr lang="en-US" sz="2000" dirty="0">
                <a:solidFill>
                  <a:srgbClr val="183156"/>
                </a:solidFill>
                <a:latin typeface="Arial Narrow"/>
                <a:cs typeface="Arial Narrow"/>
              </a:endParaRPr>
            </a:p>
          </p:txBody>
        </p:sp>
        <p:cxnSp>
          <p:nvCxnSpPr>
            <p:cNvPr id="12" name="Straight Arrow Connector 11"/>
            <p:cNvCxnSpPr>
              <a:cxnSpLocks/>
            </p:cNvCxnSpPr>
            <p:nvPr/>
          </p:nvCxnSpPr>
          <p:spPr>
            <a:xfrm flipH="1">
              <a:off x="5233247" y="4319890"/>
              <a:ext cx="1140459" cy="0"/>
            </a:xfrm>
            <a:prstGeom prst="straightConnector1">
              <a:avLst/>
            </a:prstGeom>
            <a:ln>
              <a:solidFill>
                <a:srgbClr val="01B2AE"/>
              </a:solidFill>
              <a:tailEnd type="arrow"/>
            </a:ln>
          </p:spPr>
          <p:style>
            <a:lnRef idx="2">
              <a:schemeClr val="accent1"/>
            </a:lnRef>
            <a:fillRef idx="0">
              <a:schemeClr val="accent1"/>
            </a:fillRef>
            <a:effectRef idx="1">
              <a:schemeClr val="accent1"/>
            </a:effectRef>
            <a:fontRef idx="minor">
              <a:schemeClr val="tx1"/>
            </a:fontRef>
          </p:style>
        </p:cxnSp>
      </p:grpSp>
      <p:grpSp>
        <p:nvGrpSpPr>
          <p:cNvPr id="63503" name="Group 63502"/>
          <p:cNvGrpSpPr/>
          <p:nvPr/>
        </p:nvGrpSpPr>
        <p:grpSpPr>
          <a:xfrm>
            <a:off x="1368584" y="4293385"/>
            <a:ext cx="4307769" cy="1938992"/>
            <a:chOff x="543550" y="4293387"/>
            <a:chExt cx="4307769" cy="1938992"/>
          </a:xfrm>
        </p:grpSpPr>
        <p:sp>
          <p:nvSpPr>
            <p:cNvPr id="15" name="TextBox 14"/>
            <p:cNvSpPr txBox="1"/>
            <p:nvPr/>
          </p:nvSpPr>
          <p:spPr>
            <a:xfrm>
              <a:off x="543550" y="4293387"/>
              <a:ext cx="2095445" cy="1938992"/>
            </a:xfrm>
            <a:prstGeom prst="rect">
              <a:avLst/>
            </a:prstGeom>
            <a:noFill/>
          </p:spPr>
          <p:txBody>
            <a:bodyPr wrap="square" rtlCol="0">
              <a:spAutoFit/>
            </a:bodyPr>
            <a:lstStyle/>
            <a:p>
              <a:r>
                <a:rPr lang="en-US" sz="2000" b="1" dirty="0">
                  <a:solidFill>
                    <a:srgbClr val="183156"/>
                  </a:solidFill>
                  <a:latin typeface="Arial Narrow"/>
                  <a:cs typeface="Arial Narrow"/>
                </a:rPr>
                <a:t>KIDNEY</a:t>
              </a:r>
            </a:p>
            <a:p>
              <a:pPr marL="230188" indent="-230188">
                <a:buFont typeface="Arial"/>
                <a:buChar char="•"/>
              </a:pPr>
              <a:r>
                <a:rPr lang="en-US" sz="2000" dirty="0">
                  <a:solidFill>
                    <a:srgbClr val="594C46"/>
                  </a:solidFill>
                  <a:latin typeface="Arial Narrow"/>
                  <a:cs typeface="Arial Narrow"/>
                </a:rPr>
                <a:t>Electrolyte abnormalities</a:t>
              </a:r>
            </a:p>
            <a:p>
              <a:pPr marL="230188" indent="-230188">
                <a:buFont typeface="Arial"/>
                <a:buChar char="•"/>
              </a:pPr>
              <a:r>
                <a:rPr lang="en-US" sz="2000" dirty="0">
                  <a:solidFill>
                    <a:srgbClr val="594C46"/>
                  </a:solidFill>
                  <a:latin typeface="Arial Narrow"/>
                  <a:cs typeface="Arial Narrow"/>
                </a:rPr>
                <a:t>Hypertension</a:t>
              </a:r>
            </a:p>
            <a:p>
              <a:pPr marL="230188" indent="-230188">
                <a:buFont typeface="Arial"/>
                <a:buChar char="•"/>
              </a:pPr>
              <a:r>
                <a:rPr lang="en-US" sz="2000" dirty="0">
                  <a:solidFill>
                    <a:srgbClr val="594C46"/>
                  </a:solidFill>
                  <a:latin typeface="Arial Narrow"/>
                  <a:cs typeface="Arial Narrow"/>
                </a:rPr>
                <a:t>Declining kidney function</a:t>
              </a:r>
            </a:p>
          </p:txBody>
        </p:sp>
        <p:cxnSp>
          <p:nvCxnSpPr>
            <p:cNvPr id="14" name="Straight Arrow Connector 13"/>
            <p:cNvCxnSpPr>
              <a:cxnSpLocks/>
            </p:cNvCxnSpPr>
            <p:nvPr/>
          </p:nvCxnSpPr>
          <p:spPr>
            <a:xfrm>
              <a:off x="2331551" y="4538517"/>
              <a:ext cx="2519768" cy="0"/>
            </a:xfrm>
            <a:prstGeom prst="straightConnector1">
              <a:avLst/>
            </a:prstGeom>
            <a:ln>
              <a:solidFill>
                <a:srgbClr val="01B2AE"/>
              </a:solidFill>
              <a:tailEnd type="arrow"/>
            </a:ln>
          </p:spPr>
          <p:style>
            <a:lnRef idx="2">
              <a:schemeClr val="accent1"/>
            </a:lnRef>
            <a:fillRef idx="0">
              <a:schemeClr val="accent1"/>
            </a:fillRef>
            <a:effectRef idx="1">
              <a:schemeClr val="accent1"/>
            </a:effectRef>
            <a:fontRef idx="minor">
              <a:schemeClr val="tx1"/>
            </a:fontRef>
          </p:style>
        </p:cxnSp>
      </p:grpSp>
      <p:grpSp>
        <p:nvGrpSpPr>
          <p:cNvPr id="63499" name="Group 63498"/>
          <p:cNvGrpSpPr/>
          <p:nvPr/>
        </p:nvGrpSpPr>
        <p:grpSpPr>
          <a:xfrm>
            <a:off x="1368584" y="2599524"/>
            <a:ext cx="4460419" cy="1489183"/>
            <a:chOff x="543550" y="2599525"/>
            <a:chExt cx="4460419" cy="1489183"/>
          </a:xfrm>
        </p:grpSpPr>
        <p:sp>
          <p:nvSpPr>
            <p:cNvPr id="19" name="TextBox 18"/>
            <p:cNvSpPr txBox="1"/>
            <p:nvPr/>
          </p:nvSpPr>
          <p:spPr>
            <a:xfrm>
              <a:off x="543550" y="2599525"/>
              <a:ext cx="2210862" cy="1323439"/>
            </a:xfrm>
            <a:prstGeom prst="rect">
              <a:avLst/>
            </a:prstGeom>
            <a:noFill/>
          </p:spPr>
          <p:txBody>
            <a:bodyPr wrap="none" rtlCol="0">
              <a:spAutoFit/>
            </a:bodyPr>
            <a:lstStyle/>
            <a:p>
              <a:r>
                <a:rPr lang="en-US" sz="2000" b="1" dirty="0">
                  <a:solidFill>
                    <a:srgbClr val="183156"/>
                  </a:solidFill>
                  <a:latin typeface="Arial Narrow"/>
                  <a:cs typeface="Arial Narrow"/>
                </a:rPr>
                <a:t>LIVER</a:t>
              </a:r>
            </a:p>
            <a:p>
              <a:pPr marL="230188" indent="-230188">
                <a:buFont typeface="Arial"/>
                <a:buChar char="•"/>
              </a:pPr>
              <a:r>
                <a:rPr lang="en-US" sz="2000" dirty="0">
                  <a:solidFill>
                    <a:srgbClr val="594C46"/>
                  </a:solidFill>
                  <a:latin typeface="Arial Narrow"/>
                  <a:cs typeface="Arial Narrow"/>
                </a:rPr>
                <a:t>Portal hypertension</a:t>
              </a:r>
            </a:p>
            <a:p>
              <a:pPr marL="230188" indent="-230188">
                <a:buFont typeface="Arial"/>
                <a:buChar char="•"/>
              </a:pPr>
              <a:r>
                <a:rPr lang="en-US" sz="2000" dirty="0" err="1">
                  <a:solidFill>
                    <a:srgbClr val="594C46"/>
                  </a:solidFill>
                  <a:latin typeface="Arial Narrow"/>
                  <a:cs typeface="Arial Narrow"/>
                </a:rPr>
                <a:t>Variceal</a:t>
              </a:r>
              <a:r>
                <a:rPr lang="en-US" sz="2000" dirty="0">
                  <a:solidFill>
                    <a:srgbClr val="594C46"/>
                  </a:solidFill>
                  <a:latin typeface="Arial Narrow"/>
                  <a:cs typeface="Arial Narrow"/>
                </a:rPr>
                <a:t> bleeding</a:t>
              </a:r>
            </a:p>
            <a:p>
              <a:pPr marL="230188" indent="-230188">
                <a:buFont typeface="Arial"/>
                <a:buChar char="•"/>
              </a:pPr>
              <a:r>
                <a:rPr lang="en-US" sz="2000" dirty="0">
                  <a:solidFill>
                    <a:srgbClr val="594C46"/>
                  </a:solidFill>
                  <a:latin typeface="Arial Narrow"/>
                  <a:cs typeface="Arial Narrow"/>
                </a:rPr>
                <a:t>Cholangitis</a:t>
              </a:r>
            </a:p>
          </p:txBody>
        </p:sp>
        <p:cxnSp>
          <p:nvCxnSpPr>
            <p:cNvPr id="18" name="Straight Arrow Connector 17"/>
            <p:cNvCxnSpPr>
              <a:cxnSpLocks/>
            </p:cNvCxnSpPr>
            <p:nvPr/>
          </p:nvCxnSpPr>
          <p:spPr>
            <a:xfrm>
              <a:off x="2331551" y="2729699"/>
              <a:ext cx="2672418" cy="1359009"/>
            </a:xfrm>
            <a:prstGeom prst="straightConnector1">
              <a:avLst/>
            </a:prstGeom>
            <a:ln>
              <a:solidFill>
                <a:srgbClr val="01B2AE"/>
              </a:solidFill>
              <a:tailEnd type="arrow"/>
            </a:ln>
          </p:spPr>
          <p:style>
            <a:lnRef idx="2">
              <a:schemeClr val="accent1"/>
            </a:lnRef>
            <a:fillRef idx="0">
              <a:schemeClr val="accent1"/>
            </a:fillRef>
            <a:effectRef idx="1">
              <a:schemeClr val="accent1"/>
            </a:effectRef>
            <a:fontRef idx="minor">
              <a:schemeClr val="tx1"/>
            </a:fontRef>
          </p:style>
        </p:cxnSp>
      </p:grpSp>
      <p:sp>
        <p:nvSpPr>
          <p:cNvPr id="23" name="Rectangle 22"/>
          <p:cNvSpPr/>
          <p:nvPr/>
        </p:nvSpPr>
        <p:spPr>
          <a:xfrm>
            <a:off x="1195529" y="1558377"/>
            <a:ext cx="3480376" cy="707886"/>
          </a:xfrm>
          <a:prstGeom prst="rect">
            <a:avLst/>
          </a:prstGeom>
        </p:spPr>
        <p:txBody>
          <a:bodyPr wrap="none">
            <a:spAutoFit/>
          </a:bodyPr>
          <a:lstStyle/>
          <a:p>
            <a:r>
              <a:rPr lang="en-US" sz="2000" b="1" dirty="0">
                <a:solidFill>
                  <a:srgbClr val="183156"/>
                </a:solidFill>
                <a:latin typeface="Arial Narrow" pitchFamily="-111" charset="0"/>
              </a:rPr>
              <a:t>INCIDENCE: </a:t>
            </a:r>
            <a:r>
              <a:rPr lang="en-US" sz="2000" dirty="0">
                <a:solidFill>
                  <a:srgbClr val="594C46"/>
                </a:solidFill>
                <a:latin typeface="Arial Narrow" pitchFamily="-111" charset="0"/>
              </a:rPr>
              <a:t>1:26,500 live births</a:t>
            </a:r>
          </a:p>
          <a:p>
            <a:r>
              <a:rPr lang="en-US" sz="2000" dirty="0">
                <a:solidFill>
                  <a:srgbClr val="594C46"/>
                </a:solidFill>
                <a:latin typeface="Arial Narrow" pitchFamily="-111" charset="0"/>
              </a:rPr>
              <a:t>Typical birth at 34-36-wks gestation</a:t>
            </a:r>
          </a:p>
        </p:txBody>
      </p:sp>
      <p:sp>
        <p:nvSpPr>
          <p:cNvPr id="21" name="Rectangle 1030"/>
          <p:cNvSpPr>
            <a:spLocks noChangeArrowheads="1"/>
          </p:cNvSpPr>
          <p:nvPr/>
        </p:nvSpPr>
        <p:spPr bwMode="auto">
          <a:xfrm>
            <a:off x="6869356" y="6118143"/>
            <a:ext cx="3686201" cy="305212"/>
          </a:xfrm>
          <a:prstGeom prst="rect">
            <a:avLst/>
          </a:prstGeom>
          <a:noFill/>
          <a:ln w="12700">
            <a:noFill/>
            <a:miter lim="800000"/>
            <a:headEnd/>
            <a:tailEnd/>
          </a:ln>
        </p:spPr>
        <p:txBody>
          <a:bodyPr wrap="none" lIns="90487" tIns="44450" rIns="90487" bIns="44450">
            <a:prstTxWarp prst="textNoShape">
              <a:avLst/>
            </a:prstTxWarp>
            <a:spAutoFit/>
          </a:bodyPr>
          <a:lstStyle/>
          <a:p>
            <a:pPr algn="r"/>
            <a:r>
              <a:rPr lang="en-US" sz="1400" i="1" dirty="0">
                <a:solidFill>
                  <a:srgbClr val="594C46"/>
                </a:solidFill>
                <a:latin typeface="Arial Narrow"/>
                <a:cs typeface="Arial Narrow"/>
              </a:rPr>
              <a:t>Guay-Woodford et al. (2014)  J </a:t>
            </a:r>
            <a:r>
              <a:rPr lang="en-US" sz="1400" i="1" dirty="0" err="1">
                <a:solidFill>
                  <a:srgbClr val="594C46"/>
                </a:solidFill>
                <a:latin typeface="Arial Narrow"/>
                <a:cs typeface="Arial Narrow"/>
              </a:rPr>
              <a:t>Pediatr</a:t>
            </a:r>
            <a:r>
              <a:rPr lang="en-US" sz="1400" i="1" dirty="0">
                <a:solidFill>
                  <a:srgbClr val="594C46"/>
                </a:solidFill>
                <a:latin typeface="Arial Narrow"/>
                <a:cs typeface="Arial Narrow"/>
              </a:rPr>
              <a:t>. 165:611-617. </a:t>
            </a:r>
          </a:p>
        </p:txBody>
      </p:sp>
      <p:sp>
        <p:nvSpPr>
          <p:cNvPr id="22" name="Footer Placeholder 2">
            <a:extLst>
              <a:ext uri="{FF2B5EF4-FFF2-40B4-BE49-F238E27FC236}">
                <a16:creationId xmlns:a16="http://schemas.microsoft.com/office/drawing/2014/main" id="{9F8B2994-42A1-3941-845A-4A8D15B2726C}"/>
              </a:ext>
            </a:extLst>
          </p:cNvPr>
          <p:cNvSpPr txBox="1">
            <a:spLocks/>
          </p:cNvSpPr>
          <p:nvPr/>
        </p:nvSpPr>
        <p:spPr>
          <a:xfrm>
            <a:off x="5272478" y="6485591"/>
            <a:ext cx="5395522" cy="365125"/>
          </a:xfrm>
          <a:prstGeom prst="rect">
            <a:avLst/>
          </a:prstGeom>
        </p:spPr>
        <p:txBody>
          <a:bodyPr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900" dirty="0">
                <a:latin typeface="Arial Narrow"/>
                <a:cs typeface="Arial Narrow"/>
              </a:rPr>
              <a:t>© 2019 CTSI-CN | CLINICAL AND TRANSLATIONAL SCIENCE INSTITUTE AT CHILDREN'S NATIONAL | CTSICN.ORG </a:t>
            </a:r>
          </a:p>
        </p:txBody>
      </p:sp>
      <p:sp>
        <p:nvSpPr>
          <p:cNvPr id="25" name="Rectangle 24">
            <a:extLst>
              <a:ext uri="{FF2B5EF4-FFF2-40B4-BE49-F238E27FC236}">
                <a16:creationId xmlns:a16="http://schemas.microsoft.com/office/drawing/2014/main" id="{A1B9F442-985A-5F49-8995-7B20845DBBBB}"/>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pPr eaLnBrk="0" hangingPunct="0"/>
            <a:r>
              <a:rPr lang="en-US" sz="3600" b="1" dirty="0">
                <a:solidFill>
                  <a:srgbClr val="162E52"/>
                </a:solidFill>
                <a:latin typeface="Arial Narrow" charset="0"/>
              </a:rPr>
              <a:t>ARPKD: Clinical features in infants and children</a:t>
            </a:r>
          </a:p>
        </p:txBody>
      </p:sp>
    </p:spTree>
    <p:extLst>
      <p:ext uri="{BB962C8B-B14F-4D97-AF65-F5344CB8AC3E}">
        <p14:creationId xmlns:p14="http://schemas.microsoft.com/office/powerpoint/2010/main" val="361028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5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5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1733973" y="1584159"/>
          <a:ext cx="8277014" cy="4466784"/>
        </p:xfrm>
        <a:graphic>
          <a:graphicData uri="http://schemas.openxmlformats.org/drawingml/2006/table">
            <a:tbl>
              <a:tblPr/>
              <a:tblGrid>
                <a:gridCol w="3270438">
                  <a:extLst>
                    <a:ext uri="{9D8B030D-6E8A-4147-A177-3AD203B41FA5}">
                      <a16:colId xmlns:a16="http://schemas.microsoft.com/office/drawing/2014/main" val="20000"/>
                    </a:ext>
                  </a:extLst>
                </a:gridCol>
                <a:gridCol w="2727466">
                  <a:extLst>
                    <a:ext uri="{9D8B030D-6E8A-4147-A177-3AD203B41FA5}">
                      <a16:colId xmlns:a16="http://schemas.microsoft.com/office/drawing/2014/main" val="20001"/>
                    </a:ext>
                  </a:extLst>
                </a:gridCol>
                <a:gridCol w="2279110">
                  <a:extLst>
                    <a:ext uri="{9D8B030D-6E8A-4147-A177-3AD203B41FA5}">
                      <a16:colId xmlns:a16="http://schemas.microsoft.com/office/drawing/2014/main" val="20002"/>
                    </a:ext>
                  </a:extLst>
                </a:gridCol>
              </a:tblGrid>
              <a:tr h="645542">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173156"/>
                        </a:solidFill>
                        <a:effectLst/>
                        <a:latin typeface="Arial Narrow"/>
                        <a:ea typeface="ＭＳ Ｐゴシック" pitchFamily="-109" charset="-128"/>
                        <a:cs typeface="Arial Narrow"/>
                      </a:endParaRP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173156"/>
                          </a:solidFill>
                          <a:effectLst/>
                          <a:latin typeface="Arial Narrow"/>
                          <a:ea typeface="Arial Narrow" pitchFamily="-109" charset="0"/>
                          <a:cs typeface="Arial Narrow"/>
                        </a:rPr>
                        <a:t>No. Am. Database (2003)</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173156"/>
                          </a:solidFill>
                          <a:effectLst/>
                          <a:latin typeface="Arial Narrow"/>
                          <a:ea typeface="Arial Narrow" pitchFamily="-109" charset="0"/>
                          <a:cs typeface="Arial Narrow"/>
                        </a:rPr>
                        <a:t> (N=166) </a:t>
                      </a: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173156"/>
                          </a:solidFill>
                          <a:effectLst/>
                          <a:latin typeface="Arial Narrow"/>
                          <a:ea typeface="Arial Narrow" pitchFamily="-109" charset="0"/>
                          <a:cs typeface="Arial Narrow"/>
                        </a:rPr>
                        <a:t>Bergmann (2005)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173156"/>
                          </a:solidFill>
                          <a:effectLst/>
                          <a:latin typeface="Arial Narrow"/>
                          <a:ea typeface="Arial Narrow" pitchFamily="-109" charset="0"/>
                          <a:cs typeface="Arial Narrow"/>
                        </a:rPr>
                        <a:t>(N=164)</a:t>
                      </a: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val="10000"/>
                  </a:ext>
                </a:extLst>
              </a:tr>
              <a:tr h="37968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173156"/>
                          </a:solidFill>
                          <a:effectLst/>
                          <a:latin typeface="Arial Narrow"/>
                          <a:ea typeface="Arial Narrow" pitchFamily="-109" charset="0"/>
                          <a:cs typeface="Arial Narrow"/>
                        </a:rPr>
                        <a:t>Prenatal diagnosis</a:t>
                      </a:r>
                    </a:p>
                  </a:txBody>
                  <a:tcPr marL="83127" marR="83127" marT="46781" marB="46781"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46%</a:t>
                      </a:r>
                    </a:p>
                  </a:txBody>
                  <a:tcPr marL="83127" marR="83127" marT="46781" marB="46781"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23%</a:t>
                      </a:r>
                    </a:p>
                  </a:txBody>
                  <a:tcPr marL="83127" marR="83127" marT="46781" marB="46781"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968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173156"/>
                          </a:solidFill>
                          <a:effectLst/>
                          <a:latin typeface="Arial Narrow"/>
                          <a:ea typeface="Arial Narrow" pitchFamily="-109" charset="0"/>
                          <a:cs typeface="Arial Narrow"/>
                        </a:rPr>
                        <a:t>Hyponatremia (low sodium)	</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26%</a:t>
                      </a:r>
                    </a:p>
                  </a:txBody>
                  <a:tcPr marL="83127" marR="83127" marT="46781" marB="46781" anchor="ctr"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a:ln>
                            <a:noFill/>
                          </a:ln>
                          <a:solidFill>
                            <a:srgbClr val="594C46"/>
                          </a:solidFill>
                          <a:effectLst/>
                          <a:latin typeface="Arial Narrow"/>
                          <a:ea typeface="Arial Narrow" pitchFamily="-109" charset="0"/>
                          <a:cs typeface="Arial Narrow"/>
                        </a:rPr>
                        <a:t>Not reported</a:t>
                      </a:r>
                    </a:p>
                  </a:txBody>
                  <a:tcPr marL="83127" marR="83127" marT="46781" marB="46781" anchor="ctr" horzOverflow="overflow">
                    <a:lnL>
                      <a:noFill/>
                    </a:lnL>
                    <a:lnR>
                      <a:noFill/>
                    </a:lnR>
                    <a:lnT>
                      <a:noFill/>
                    </a:lnT>
                    <a:lnB>
                      <a:noFill/>
                    </a:lnB>
                    <a:lnTlToBr>
                      <a:noFill/>
                    </a:lnTlToBr>
                    <a:lnBlToTr>
                      <a:noFill/>
                    </a:lnBlToTr>
                    <a:solidFill>
                      <a:schemeClr val="bg2"/>
                    </a:solidFill>
                  </a:tcPr>
                </a:tc>
                <a:extLst>
                  <a:ext uri="{0D108BD9-81ED-4DB2-BD59-A6C34878D82A}">
                    <a16:rowId xmlns:a16="http://schemas.microsoft.com/office/drawing/2014/main" val="10002"/>
                  </a:ext>
                </a:extLst>
              </a:tr>
              <a:tr h="37968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173156"/>
                          </a:solidFill>
                          <a:effectLst/>
                          <a:latin typeface="Arial Narrow"/>
                          <a:ea typeface="Arial Narrow" pitchFamily="-109" charset="0"/>
                          <a:cs typeface="Arial Narrow"/>
                        </a:rPr>
                        <a:t>Hypertension (high blood pressure)</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65%</a:t>
                      </a:r>
                    </a:p>
                  </a:txBody>
                  <a:tcPr marL="83127" marR="83127" marT="46781" marB="46781"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76%</a:t>
                      </a:r>
                    </a:p>
                  </a:txBody>
                  <a:tcPr marL="83127" marR="83127" marT="46781" marB="46781"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7968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173156"/>
                          </a:solidFill>
                          <a:effectLst/>
                          <a:latin typeface="Arial Narrow"/>
                          <a:ea typeface="Arial Narrow" pitchFamily="-109" charset="0"/>
                          <a:cs typeface="Arial Narrow"/>
                        </a:rPr>
                        <a:t>Urinary tract infection</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25%</a:t>
                      </a:r>
                    </a:p>
                  </a:txBody>
                  <a:tcPr marL="83127" marR="83127" marT="46781" marB="46781" anchor="ctr"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a:ln>
                            <a:noFill/>
                          </a:ln>
                          <a:solidFill>
                            <a:srgbClr val="594C46"/>
                          </a:solidFill>
                          <a:effectLst/>
                          <a:latin typeface="Arial Narrow"/>
                          <a:ea typeface="Arial Narrow" pitchFamily="-109" charset="0"/>
                          <a:cs typeface="Arial Narrow"/>
                        </a:rPr>
                        <a:t>Not reported</a:t>
                      </a:r>
                    </a:p>
                  </a:txBody>
                  <a:tcPr marL="83127" marR="83127" marT="46781" marB="46781" anchor="ctr" horzOverflow="overflow">
                    <a:lnL>
                      <a:noFill/>
                    </a:lnL>
                    <a:lnR>
                      <a:noFill/>
                    </a:lnR>
                    <a:lnT>
                      <a:noFill/>
                    </a:lnT>
                    <a:lnB>
                      <a:noFill/>
                    </a:lnB>
                    <a:lnTlToBr>
                      <a:noFill/>
                    </a:lnTlToBr>
                    <a:lnBlToTr>
                      <a:noFill/>
                    </a:lnBlToTr>
                    <a:solidFill>
                      <a:schemeClr val="bg2"/>
                    </a:solidFill>
                  </a:tcPr>
                </a:tc>
                <a:extLst>
                  <a:ext uri="{0D108BD9-81ED-4DB2-BD59-A6C34878D82A}">
                    <a16:rowId xmlns:a16="http://schemas.microsoft.com/office/drawing/2014/main" val="10004"/>
                  </a:ext>
                </a:extLst>
              </a:tr>
              <a:tr h="37968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173156"/>
                          </a:solidFill>
                          <a:effectLst/>
                          <a:latin typeface="Arial Narrow"/>
                          <a:ea typeface="Arial Narrow" pitchFamily="-109" charset="0"/>
                          <a:cs typeface="Arial Narrow"/>
                        </a:rPr>
                        <a:t>Chronic kidney disease</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42%</a:t>
                      </a:r>
                    </a:p>
                  </a:txBody>
                  <a:tcPr marL="83127" marR="83127" marT="46781" marB="46781"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86%</a:t>
                      </a:r>
                    </a:p>
                  </a:txBody>
                  <a:tcPr marL="83127" marR="83127" marT="46781" marB="46781"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40410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173156"/>
                          </a:solidFill>
                          <a:effectLst/>
                          <a:latin typeface="Arial Narrow"/>
                          <a:ea typeface="Arial Narrow" pitchFamily="-109" charset="0"/>
                          <a:cs typeface="Arial Narrow"/>
                        </a:rPr>
                        <a:t>End stage kidney disease</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13%</a:t>
                      </a:r>
                    </a:p>
                  </a:txBody>
                  <a:tcPr marL="83127" marR="83127" marT="46781" marB="46781" anchor="ctr"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29%</a:t>
                      </a:r>
                    </a:p>
                  </a:txBody>
                  <a:tcPr marL="83127" marR="83127" marT="46781" marB="46781" anchor="ctr" horzOverflow="overflow">
                    <a:lnL>
                      <a:noFill/>
                    </a:lnL>
                    <a:lnR>
                      <a:noFill/>
                    </a:lnR>
                    <a:lnT>
                      <a:noFill/>
                    </a:lnT>
                    <a:lnB>
                      <a:noFill/>
                    </a:lnB>
                    <a:lnTlToBr>
                      <a:noFill/>
                    </a:lnTlToBr>
                    <a:lnBlToTr>
                      <a:noFill/>
                    </a:lnBlToTr>
                    <a:solidFill>
                      <a:schemeClr val="bg2"/>
                    </a:solidFill>
                  </a:tcPr>
                </a:tc>
                <a:extLst>
                  <a:ext uri="{0D108BD9-81ED-4DB2-BD59-A6C34878D82A}">
                    <a16:rowId xmlns:a16="http://schemas.microsoft.com/office/drawing/2014/main" val="10006"/>
                  </a:ext>
                </a:extLst>
              </a:tr>
              <a:tr h="37968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173156"/>
                          </a:solidFill>
                          <a:effectLst/>
                          <a:latin typeface="Arial Narrow"/>
                          <a:ea typeface="Arial Narrow" pitchFamily="-109" charset="0"/>
                          <a:cs typeface="Arial Narrow"/>
                        </a:rPr>
                        <a:t>Growth issues</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24%</a:t>
                      </a:r>
                    </a:p>
                  </a:txBody>
                  <a:tcPr marL="83127" marR="83127" marT="46781" marB="46781"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16%</a:t>
                      </a:r>
                    </a:p>
                  </a:txBody>
                  <a:tcPr marL="83127" marR="83127" marT="46781" marB="46781"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7968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173156"/>
                          </a:solidFill>
                          <a:effectLst/>
                          <a:latin typeface="Arial Narrow"/>
                          <a:ea typeface="Arial Narrow" pitchFamily="-109" charset="0"/>
                          <a:cs typeface="Arial Narrow"/>
                        </a:rPr>
                        <a:t>Chronic lung disease</a:t>
                      </a:r>
                    </a:p>
                  </a:txBody>
                  <a:tcPr marL="83127" marR="83127" marT="46781" marB="46781"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12%</a:t>
                      </a:r>
                    </a:p>
                  </a:txBody>
                  <a:tcPr marL="83127" marR="83127" marT="46781" marB="46781" anchor="ctr" horzOverflow="overflow">
                    <a:lnL>
                      <a:noFill/>
                    </a:lnL>
                    <a:lnR>
                      <a:noFill/>
                    </a:lnR>
                    <a:lnT>
                      <a:noFill/>
                    </a:lnT>
                    <a:lnB>
                      <a:noFill/>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a:ln>
                            <a:noFill/>
                          </a:ln>
                          <a:solidFill>
                            <a:srgbClr val="594C46"/>
                          </a:solidFill>
                          <a:effectLst/>
                          <a:latin typeface="Arial Narrow"/>
                          <a:ea typeface="Arial Narrow" pitchFamily="-109" charset="0"/>
                          <a:cs typeface="Arial Narrow"/>
                        </a:rPr>
                        <a:t>Not reported</a:t>
                      </a:r>
                    </a:p>
                  </a:txBody>
                  <a:tcPr marL="83127" marR="83127" marT="46781" marB="46781" anchor="ctr" horzOverflow="overflow">
                    <a:lnL>
                      <a:noFill/>
                    </a:lnL>
                    <a:lnR>
                      <a:noFill/>
                    </a:lnR>
                    <a:lnT>
                      <a:noFill/>
                    </a:lnT>
                    <a:lnB>
                      <a:noFill/>
                    </a:lnB>
                    <a:lnTlToBr>
                      <a:noFill/>
                    </a:lnTlToBr>
                    <a:lnBlToTr>
                      <a:noFill/>
                    </a:lnBlToTr>
                    <a:solidFill>
                      <a:schemeClr val="bg2"/>
                    </a:solidFill>
                  </a:tcPr>
                </a:tc>
                <a:extLst>
                  <a:ext uri="{0D108BD9-81ED-4DB2-BD59-A6C34878D82A}">
                    <a16:rowId xmlns:a16="http://schemas.microsoft.com/office/drawing/2014/main" val="10008"/>
                  </a:ext>
                </a:extLst>
              </a:tr>
              <a:tr h="37968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173156"/>
                          </a:solidFill>
                          <a:effectLst/>
                          <a:latin typeface="Arial Narrow"/>
                          <a:ea typeface="Arial Narrow" pitchFamily="-109" charset="0"/>
                          <a:cs typeface="Arial Narrow"/>
                        </a:rPr>
                        <a:t>Portal hypertension (due to liver disease)</a:t>
                      </a:r>
                    </a:p>
                  </a:txBody>
                  <a:tcPr marL="83127" marR="83127" marT="46781" marB="46781"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594C46"/>
                          </a:solidFill>
                          <a:effectLst/>
                          <a:latin typeface="Arial Narrow"/>
                          <a:ea typeface="Arial Narrow" pitchFamily="-109" charset="0"/>
                          <a:cs typeface="Arial Narrow"/>
                        </a:rPr>
                        <a:t>15%</a:t>
                      </a:r>
                    </a:p>
                  </a:txBody>
                  <a:tcPr marL="83127" marR="83127" marT="46781" marB="46781"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44%</a:t>
                      </a:r>
                    </a:p>
                  </a:txBody>
                  <a:tcPr marL="83127" marR="83127" marT="46781" marB="46781"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37968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173156"/>
                          </a:solidFill>
                          <a:effectLst/>
                          <a:latin typeface="Arial Narrow"/>
                          <a:ea typeface="Arial Narrow" pitchFamily="-109" charset="0"/>
                          <a:cs typeface="Arial Narrow"/>
                        </a:rPr>
                        <a:t>1-yr survival	</a:t>
                      </a:r>
                    </a:p>
                  </a:txBody>
                  <a:tcPr marL="83127" marR="83127" marT="46781" marB="4678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92%</a:t>
                      </a:r>
                    </a:p>
                  </a:txBody>
                  <a:tcPr marL="83127" marR="83127" marT="46781" marB="46781"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594C46"/>
                          </a:solidFill>
                          <a:effectLst/>
                          <a:latin typeface="Arial Narrow"/>
                          <a:ea typeface="Arial Narrow" pitchFamily="-109" charset="0"/>
                          <a:cs typeface="Arial Narrow"/>
                        </a:rPr>
                        <a:t>85%</a:t>
                      </a:r>
                    </a:p>
                  </a:txBody>
                  <a:tcPr marL="83127" marR="83127" marT="46781" marB="46781"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0"/>
                  </a:ext>
                </a:extLst>
              </a:tr>
            </a:tbl>
          </a:graphicData>
        </a:graphic>
      </p:graphicFrame>
      <p:sp>
        <p:nvSpPr>
          <p:cNvPr id="5" name="Rectangle 4">
            <a:extLst>
              <a:ext uri="{FF2B5EF4-FFF2-40B4-BE49-F238E27FC236}">
                <a16:creationId xmlns:a16="http://schemas.microsoft.com/office/drawing/2014/main" id="{129A8AF0-D304-3846-8540-46A5C44B8707}"/>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pPr eaLnBrk="0" hangingPunct="0"/>
            <a:r>
              <a:rPr lang="en-US" sz="3600" b="1" dirty="0">
                <a:solidFill>
                  <a:srgbClr val="162E52"/>
                </a:solidFill>
                <a:latin typeface="Arial Narrow" charset="0"/>
              </a:rPr>
              <a:t>ARPKD: Clinical management considerations</a:t>
            </a:r>
          </a:p>
        </p:txBody>
      </p:sp>
    </p:spTree>
    <p:extLst>
      <p:ext uri="{BB962C8B-B14F-4D97-AF65-F5344CB8AC3E}">
        <p14:creationId xmlns:p14="http://schemas.microsoft.com/office/powerpoint/2010/main" val="957848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85656" y="3630234"/>
            <a:ext cx="184666"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2DE430A5-6DAF-4B45-B820-C328200C889C}"/>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r>
              <a:rPr lang="en-US" sz="3600" b="1" dirty="0">
                <a:solidFill>
                  <a:srgbClr val="173156"/>
                </a:solidFill>
                <a:latin typeface="Arial Narrow" pitchFamily="-111" charset="0"/>
                <a:ea typeface="Arial Narrow" pitchFamily="-111" charset="0"/>
                <a:cs typeface="Arial Narrow" pitchFamily="-111" charset="0"/>
              </a:rPr>
              <a:t>ARPKD: Other considerations</a:t>
            </a:r>
          </a:p>
        </p:txBody>
      </p:sp>
      <p:sp>
        <p:nvSpPr>
          <p:cNvPr id="2" name="Rectangle 4">
            <a:extLst>
              <a:ext uri="{FF2B5EF4-FFF2-40B4-BE49-F238E27FC236}">
                <a16:creationId xmlns:a16="http://schemas.microsoft.com/office/drawing/2014/main" id="{036F5568-328A-35EE-01A1-1B997266C3C2}"/>
              </a:ext>
            </a:extLst>
          </p:cNvPr>
          <p:cNvSpPr>
            <a:spLocks noChangeArrowheads="1"/>
          </p:cNvSpPr>
          <p:nvPr/>
        </p:nvSpPr>
        <p:spPr bwMode="auto">
          <a:xfrm>
            <a:off x="1238731" y="2013228"/>
            <a:ext cx="8504358" cy="3508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en-US" sz="3200" dirty="0">
                <a:solidFill>
                  <a:srgbClr val="152C4F"/>
                </a:solidFill>
                <a:latin typeface="Arial Narrow" panose="020B0604020202020204" pitchFamily="34" charset="0"/>
                <a:cs typeface="Arial Narrow" panose="020B0604020202020204" pitchFamily="34" charset="0"/>
              </a:rPr>
              <a:t>Genetic </a:t>
            </a:r>
            <a:r>
              <a:rPr lang="en-US" sz="3200" dirty="0">
                <a:solidFill>
                  <a:srgbClr val="152C51"/>
                </a:solidFill>
                <a:latin typeface="Arial Narrow" panose="020B0604020202020204" pitchFamily="34" charset="0"/>
                <a:cs typeface="Arial Narrow" panose="020B0604020202020204" pitchFamily="34" charset="0"/>
              </a:rPr>
              <a:t>testing</a:t>
            </a:r>
          </a:p>
          <a:p>
            <a:pPr marL="800100" lvl="1" indent="-342900">
              <a:spcAft>
                <a:spcPts val="600"/>
              </a:spcAft>
              <a:buFont typeface="Arial" panose="020B0604020202020204" pitchFamily="34" charset="0"/>
              <a:buChar char="•"/>
            </a:pPr>
            <a:r>
              <a:rPr lang="en-US" sz="2800" dirty="0">
                <a:solidFill>
                  <a:srgbClr val="5A4D49"/>
                </a:solidFill>
                <a:latin typeface="Arial Narrow" panose="020B0604020202020204" pitchFamily="34" charset="0"/>
                <a:cs typeface="Arial Narrow" panose="020B0604020202020204" pitchFamily="34" charset="0"/>
              </a:rPr>
              <a:t>Affected child</a:t>
            </a:r>
          </a:p>
          <a:p>
            <a:pPr marL="800100" lvl="1" indent="-342900">
              <a:buFont typeface="Arial" panose="020B0604020202020204" pitchFamily="34" charset="0"/>
              <a:buChar char="•"/>
            </a:pPr>
            <a:r>
              <a:rPr lang="en-US" sz="2800" dirty="0">
                <a:solidFill>
                  <a:srgbClr val="5A4D49"/>
                </a:solidFill>
                <a:latin typeface="Arial Narrow" panose="020B0604020202020204" pitchFamily="34" charset="0"/>
                <a:cs typeface="Arial Narrow" panose="020B0604020202020204" pitchFamily="34" charset="0"/>
              </a:rPr>
              <a:t>Siblings</a:t>
            </a:r>
          </a:p>
          <a:p>
            <a:endParaRPr lang="en-US" sz="2800" dirty="0">
              <a:solidFill>
                <a:srgbClr val="162E52"/>
              </a:solidFill>
              <a:latin typeface="Arial Narrow" panose="020B0604020202020204" pitchFamily="34" charset="0"/>
              <a:cs typeface="Arial Narrow" panose="020B0604020202020204" pitchFamily="34" charset="0"/>
            </a:endParaRPr>
          </a:p>
          <a:p>
            <a:pPr marL="342900" indent="-342900">
              <a:buFont typeface="Arial" panose="020B0604020202020204" pitchFamily="34" charset="0"/>
              <a:buChar char="•"/>
            </a:pPr>
            <a:r>
              <a:rPr lang="en-US" sz="3200" dirty="0">
                <a:solidFill>
                  <a:srgbClr val="152C51"/>
                </a:solidFill>
                <a:latin typeface="Arial Narrow" panose="020B0604020202020204" pitchFamily="34" charset="0"/>
                <a:cs typeface="Arial Narrow" panose="020B0604020202020204" pitchFamily="34" charset="0"/>
              </a:rPr>
              <a:t>Supporting your child</a:t>
            </a:r>
          </a:p>
          <a:p>
            <a:pPr marL="342900" indent="-342900">
              <a:buFont typeface="Arial" panose="020B0604020202020204" pitchFamily="34" charset="0"/>
              <a:buChar char="•"/>
            </a:pPr>
            <a:endParaRPr lang="en-US" sz="3200" dirty="0">
              <a:solidFill>
                <a:srgbClr val="152C51"/>
              </a:solidFill>
              <a:latin typeface="Arial Narrow" panose="020B0604020202020204" pitchFamily="34" charset="0"/>
              <a:cs typeface="Arial Narrow" panose="020B0604020202020204" pitchFamily="34" charset="0"/>
            </a:endParaRPr>
          </a:p>
          <a:p>
            <a:pPr marL="342900" indent="-342900">
              <a:buFont typeface="Arial" panose="020B0604020202020204" pitchFamily="34" charset="0"/>
              <a:buChar char="•"/>
            </a:pPr>
            <a:r>
              <a:rPr lang="en-US" sz="3200" dirty="0">
                <a:solidFill>
                  <a:srgbClr val="152C51"/>
                </a:solidFill>
                <a:latin typeface="Arial Narrow" panose="020B0604020202020204" pitchFamily="34" charset="0"/>
                <a:cs typeface="Arial Narrow" panose="020B0604020202020204" pitchFamily="34" charset="0"/>
              </a:rPr>
              <a:t>Supporting the family</a:t>
            </a:r>
          </a:p>
        </p:txBody>
      </p:sp>
    </p:spTree>
    <p:extLst>
      <p:ext uri="{BB962C8B-B14F-4D97-AF65-F5344CB8AC3E}">
        <p14:creationId xmlns:p14="http://schemas.microsoft.com/office/powerpoint/2010/main" val="350722148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434415-1BC1-E282-7E7C-0CDD35235F8B}"/>
              </a:ext>
            </a:extLst>
          </p:cNvPr>
          <p:cNvSpPr>
            <a:spLocks noChangeArrowheads="1"/>
          </p:cNvSpPr>
          <p:nvPr/>
        </p:nvSpPr>
        <p:spPr bwMode="auto">
          <a:xfrm>
            <a:off x="838200" y="704740"/>
            <a:ext cx="10250214" cy="646331"/>
          </a:xfrm>
          <a:prstGeom prst="rect">
            <a:avLst/>
          </a:prstGeom>
          <a:noFill/>
          <a:ln w="12700">
            <a:noFill/>
            <a:miter lim="800000"/>
            <a:headEnd/>
            <a:tailEnd/>
          </a:ln>
        </p:spPr>
        <p:txBody>
          <a:bodyPr wrap="square">
            <a:prstTxWarp prst="textNoShape">
              <a:avLst/>
            </a:prstTxWarp>
            <a:spAutoFit/>
          </a:bodyPr>
          <a:lstStyle/>
          <a:p>
            <a:r>
              <a:rPr lang="en-US" sz="3600" b="1" dirty="0">
                <a:solidFill>
                  <a:srgbClr val="173156"/>
                </a:solidFill>
                <a:latin typeface="Arial Narrow" pitchFamily="-111" charset="0"/>
                <a:ea typeface="Arial Narrow" pitchFamily="-111" charset="0"/>
                <a:cs typeface="Arial Narrow" pitchFamily="-111" charset="0"/>
              </a:rPr>
              <a:t>PKD: Considering research participation for your child</a:t>
            </a:r>
          </a:p>
        </p:txBody>
      </p:sp>
      <p:graphicFrame>
        <p:nvGraphicFramePr>
          <p:cNvPr id="6" name="Table 2">
            <a:extLst>
              <a:ext uri="{FF2B5EF4-FFF2-40B4-BE49-F238E27FC236}">
                <a16:creationId xmlns:a16="http://schemas.microsoft.com/office/drawing/2014/main" id="{A464F6A5-3B4A-024A-C925-9A227255323B}"/>
              </a:ext>
            </a:extLst>
          </p:cNvPr>
          <p:cNvGraphicFramePr>
            <a:graphicFrameLocks noGrp="1"/>
          </p:cNvGraphicFramePr>
          <p:nvPr>
            <p:extLst>
              <p:ext uri="{D42A27DB-BD31-4B8C-83A1-F6EECF244321}">
                <p14:modId xmlns:p14="http://schemas.microsoft.com/office/powerpoint/2010/main" val="4073516632"/>
              </p:ext>
            </p:extLst>
          </p:nvPr>
        </p:nvGraphicFramePr>
        <p:xfrm>
          <a:off x="1025413" y="1870841"/>
          <a:ext cx="10250214" cy="3984841"/>
        </p:xfrm>
        <a:graphic>
          <a:graphicData uri="http://schemas.openxmlformats.org/drawingml/2006/table">
            <a:tbl>
              <a:tblPr firstRow="1" bandRow="1">
                <a:tableStyleId>{5C22544A-7EE6-4342-B048-85BDC9FD1C3A}</a:tableStyleId>
              </a:tblPr>
              <a:tblGrid>
                <a:gridCol w="4815569">
                  <a:extLst>
                    <a:ext uri="{9D8B030D-6E8A-4147-A177-3AD203B41FA5}">
                      <a16:colId xmlns:a16="http://schemas.microsoft.com/office/drawing/2014/main" val="3486210481"/>
                    </a:ext>
                  </a:extLst>
                </a:gridCol>
                <a:gridCol w="5434645">
                  <a:extLst>
                    <a:ext uri="{9D8B030D-6E8A-4147-A177-3AD203B41FA5}">
                      <a16:colId xmlns:a16="http://schemas.microsoft.com/office/drawing/2014/main" val="2794025879"/>
                    </a:ext>
                  </a:extLst>
                </a:gridCol>
              </a:tblGrid>
              <a:tr h="533687">
                <a:tc>
                  <a:txBody>
                    <a:bodyPr/>
                    <a:lstStyle/>
                    <a:p>
                      <a:pPr marL="0" marR="0" lvl="0" indent="0" algn="l" defTabSz="457192" rtl="0" eaLnBrk="1" fontAlgn="auto" latinLnBrk="0" hangingPunct="1">
                        <a:lnSpc>
                          <a:spcPct val="100000"/>
                        </a:lnSpc>
                        <a:spcBef>
                          <a:spcPts val="0"/>
                        </a:spcBef>
                        <a:spcAft>
                          <a:spcPts val="0"/>
                        </a:spcAft>
                        <a:buClrTx/>
                        <a:buSzTx/>
                        <a:buFontTx/>
                        <a:buNone/>
                        <a:tabLst/>
                        <a:defRPr/>
                      </a:pPr>
                      <a:r>
                        <a:rPr lang="en-US" sz="3200" b="1" i="0" dirty="0">
                          <a:solidFill>
                            <a:srgbClr val="142C52"/>
                          </a:solidFill>
                          <a:latin typeface="Arial Narrow" panose="020B0604020202020204" pitchFamily="34" charset="0"/>
                          <a:ea typeface="Arial Narrow" charset="0"/>
                          <a:cs typeface="Arial Narrow" panose="020B0604020202020204" pitchFamily="34" charset="0"/>
                        </a:rPr>
                        <a:t>Advancing knowledge</a:t>
                      </a: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3200" b="1" i="0" dirty="0">
                          <a:solidFill>
                            <a:srgbClr val="142C52"/>
                          </a:solidFill>
                          <a:latin typeface="Arial Narrow" panose="020B0604020202020204" pitchFamily="34" charset="0"/>
                          <a:cs typeface="Arial Narrow" panose="020B0604020202020204" pitchFamily="34" charset="0"/>
                        </a:rPr>
                        <a:t>Status in 2023</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034495957"/>
                  </a:ext>
                </a:extLst>
              </a:tr>
              <a:tr h="723481">
                <a:tc>
                  <a:txBody>
                    <a:bodyPr/>
                    <a:lstStyle/>
                    <a:p>
                      <a:pPr marL="0" marR="0" lvl="0" indent="0" algn="l" defTabSz="457192" rtl="0" eaLnBrk="1" fontAlgn="auto" latinLnBrk="0" hangingPunct="1">
                        <a:lnSpc>
                          <a:spcPct val="100000"/>
                        </a:lnSpc>
                        <a:spcBef>
                          <a:spcPts val="0"/>
                        </a:spcBef>
                        <a:spcAft>
                          <a:spcPts val="0"/>
                        </a:spcAft>
                        <a:buClrTx/>
                        <a:buSzTx/>
                        <a:buFontTx/>
                        <a:buNone/>
                        <a:tabLst/>
                        <a:defRPr/>
                      </a:pPr>
                      <a:r>
                        <a:rPr lang="en-US" sz="2400" b="0" i="0" dirty="0">
                          <a:solidFill>
                            <a:srgbClr val="5A4D48"/>
                          </a:solidFill>
                          <a:latin typeface="Arial Narrow" panose="020B0604020202020204" pitchFamily="34" charset="0"/>
                          <a:ea typeface="Arial Narrow" charset="0"/>
                          <a:cs typeface="Arial Narrow" panose="020B0604020202020204" pitchFamily="34" charset="0"/>
                        </a:rPr>
                        <a:t>Research-ready patient cohorts</a:t>
                      </a: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2400" b="0" i="0" dirty="0">
                          <a:solidFill>
                            <a:srgbClr val="5A4D48"/>
                          </a:solidFill>
                          <a:latin typeface="Arial Narrow" panose="020B0604020202020204" pitchFamily="34" charset="0"/>
                          <a:cs typeface="Arial Narrow" panose="020B0604020202020204" pitchFamily="34" charset="0"/>
                        </a:rPr>
                        <a:t>Databases: </a:t>
                      </a:r>
                    </a:p>
                    <a:p>
                      <a:pPr marL="457200" indent="0">
                        <a:spcAft>
                          <a:spcPts val="600"/>
                        </a:spcAft>
                        <a:tabLst/>
                      </a:pPr>
                      <a:r>
                        <a:rPr lang="en-US" sz="2400" b="0" i="0" dirty="0">
                          <a:solidFill>
                            <a:srgbClr val="5A4D48"/>
                          </a:solidFill>
                          <a:latin typeface="Arial Narrow" panose="020B0604020202020204" pitchFamily="34" charset="0"/>
                          <a:cs typeface="Arial Narrow" panose="020B0604020202020204" pitchFamily="34" charset="0"/>
                        </a:rPr>
                        <a:t>ARPKD: US/European</a:t>
                      </a:r>
                    </a:p>
                    <a:p>
                      <a:pPr marL="457200" indent="0">
                        <a:tabLst/>
                      </a:pPr>
                      <a:r>
                        <a:rPr lang="en-US" sz="2400" b="0" i="0" dirty="0">
                          <a:solidFill>
                            <a:srgbClr val="5A4D48"/>
                          </a:solidFill>
                          <a:latin typeface="Arial Narrow" panose="020B0604020202020204" pitchFamily="34" charset="0"/>
                          <a:cs typeface="Arial Narrow" panose="020B0604020202020204" pitchFamily="34" charset="0"/>
                        </a:rPr>
                        <a:t>ADPKD: Global</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9410064"/>
                  </a:ext>
                </a:extLst>
              </a:tr>
              <a:tr h="723481">
                <a:tc>
                  <a:txBody>
                    <a:bodyPr/>
                    <a:lstStyle/>
                    <a:p>
                      <a:pPr marL="0" marR="0" lvl="0" indent="0" algn="l" defTabSz="457192" rtl="0" eaLnBrk="1" fontAlgn="auto" latinLnBrk="0" hangingPunct="1">
                        <a:lnSpc>
                          <a:spcPct val="100000"/>
                        </a:lnSpc>
                        <a:spcBef>
                          <a:spcPts val="0"/>
                        </a:spcBef>
                        <a:spcAft>
                          <a:spcPts val="0"/>
                        </a:spcAft>
                        <a:buClrTx/>
                        <a:buSzTx/>
                        <a:buFontTx/>
                        <a:buNone/>
                        <a:tabLst/>
                        <a:defRPr/>
                      </a:pPr>
                      <a:r>
                        <a:rPr lang="en-US" sz="2400" b="0" i="0" dirty="0">
                          <a:solidFill>
                            <a:srgbClr val="5A4D48"/>
                          </a:solidFill>
                          <a:latin typeface="Arial Narrow" panose="020B0604020202020204" pitchFamily="34" charset="0"/>
                          <a:ea typeface="Arial Narrow" charset="0"/>
                          <a:cs typeface="Arial Narrow" panose="020B0604020202020204" pitchFamily="34" charset="0"/>
                        </a:rPr>
                        <a:t>Biomarkers of disease progression</a:t>
                      </a: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r>
                        <a:rPr lang="en-US" sz="2400" b="0" i="0" dirty="0">
                          <a:solidFill>
                            <a:srgbClr val="5A4D48"/>
                          </a:solidFill>
                          <a:latin typeface="Arial Narrow" panose="020B0604020202020204" pitchFamily="34" charset="0"/>
                          <a:cs typeface="Arial Narrow" panose="020B0604020202020204" pitchFamily="34" charset="0"/>
                        </a:rPr>
                        <a:t>Clinical, biochemical, genetic, imaging</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4828210"/>
                  </a:ext>
                </a:extLst>
              </a:tr>
              <a:tr h="723481">
                <a:tc>
                  <a:txBody>
                    <a:bodyPr/>
                    <a:lstStyle/>
                    <a:p>
                      <a:pPr marL="0" marR="0" lvl="0" indent="0" algn="l" defTabSz="457192" rtl="0" eaLnBrk="1" fontAlgn="auto" latinLnBrk="0" hangingPunct="1">
                        <a:lnSpc>
                          <a:spcPct val="100000"/>
                        </a:lnSpc>
                        <a:spcBef>
                          <a:spcPts val="0"/>
                        </a:spcBef>
                        <a:spcAft>
                          <a:spcPts val="0"/>
                        </a:spcAft>
                        <a:buClrTx/>
                        <a:buSzTx/>
                        <a:buFontTx/>
                        <a:buNone/>
                        <a:tabLst/>
                        <a:defRPr/>
                      </a:pPr>
                      <a:r>
                        <a:rPr lang="en-US" sz="2400" b="0" i="0" dirty="0">
                          <a:solidFill>
                            <a:srgbClr val="5A4D48"/>
                          </a:solidFill>
                          <a:latin typeface="Arial Narrow" panose="020B0604020202020204" pitchFamily="34" charset="0"/>
                          <a:ea typeface="Arial Narrow" charset="0"/>
                          <a:cs typeface="Arial Narrow" panose="020B0604020202020204" pitchFamily="34" charset="0"/>
                        </a:rPr>
                        <a:t>Therapeutics</a:t>
                      </a: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2EB"/>
                    </a:solidFill>
                  </a:tcPr>
                </a:tc>
                <a:tc>
                  <a:txBody>
                    <a:bodyPr/>
                    <a:lstStyle/>
                    <a:p>
                      <a:pPr>
                        <a:spcAft>
                          <a:spcPts val="600"/>
                        </a:spcAft>
                      </a:pPr>
                      <a:r>
                        <a:rPr lang="en-US" sz="2400" b="0" i="0" dirty="0">
                          <a:solidFill>
                            <a:srgbClr val="5A4D48"/>
                          </a:solidFill>
                          <a:latin typeface="Arial Narrow" panose="020B0604020202020204" pitchFamily="34" charset="0"/>
                          <a:cs typeface="Arial Narrow" panose="020B0604020202020204" pitchFamily="34" charset="0"/>
                        </a:rPr>
                        <a:t>Clinical trials: drug-repurposing; novel agents</a:t>
                      </a:r>
                    </a:p>
                    <a:p>
                      <a:pPr marL="457200" indent="0">
                        <a:spcAft>
                          <a:spcPts val="600"/>
                        </a:spcAft>
                        <a:tabLst/>
                      </a:pPr>
                      <a:r>
                        <a:rPr lang="en-US" sz="2400" b="0" i="0" dirty="0">
                          <a:solidFill>
                            <a:srgbClr val="5A4D48"/>
                          </a:solidFill>
                          <a:latin typeface="Arial Narrow" panose="020B0604020202020204" pitchFamily="34" charset="0"/>
                          <a:cs typeface="Arial Narrow" panose="020B0604020202020204" pitchFamily="34" charset="0"/>
                        </a:rPr>
                        <a:t>Common pathways (PKD) </a:t>
                      </a:r>
                    </a:p>
                    <a:p>
                      <a:pPr marL="457200" indent="0">
                        <a:tabLst/>
                      </a:pPr>
                      <a:r>
                        <a:rPr lang="en-US" sz="2400" b="0" i="0" dirty="0">
                          <a:solidFill>
                            <a:srgbClr val="5A4D48"/>
                          </a:solidFill>
                          <a:latin typeface="Arial Narrow" panose="020B0604020202020204" pitchFamily="34" charset="0"/>
                          <a:cs typeface="Arial Narrow" panose="020B0604020202020204" pitchFamily="34" charset="0"/>
                        </a:rPr>
                        <a:t>Specific pathways (ARPKD)</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2EB"/>
                    </a:solidFill>
                  </a:tcPr>
                </a:tc>
                <a:extLst>
                  <a:ext uri="{0D108BD9-81ED-4DB2-BD59-A6C34878D82A}">
                    <a16:rowId xmlns:a16="http://schemas.microsoft.com/office/drawing/2014/main" val="719879835"/>
                  </a:ext>
                </a:extLst>
              </a:tr>
            </a:tbl>
          </a:graphicData>
        </a:graphic>
      </p:graphicFrame>
    </p:spTree>
    <p:extLst>
      <p:ext uri="{BB962C8B-B14F-4D97-AF65-F5344CB8AC3E}">
        <p14:creationId xmlns:p14="http://schemas.microsoft.com/office/powerpoint/2010/main" val="293678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E15DC6F-3B9C-9965-3AFA-89AFEB31A201}"/>
              </a:ext>
            </a:extLst>
          </p:cNvPr>
          <p:cNvSpPr txBox="1">
            <a:spLocks/>
          </p:cNvSpPr>
          <p:nvPr/>
        </p:nvSpPr>
        <p:spPr>
          <a:xfrm>
            <a:off x="990600" y="708859"/>
            <a:ext cx="10231271" cy="970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Narrow" panose="020B0604020202020204" pitchFamily="34" charset="0"/>
                <a:cs typeface="Arial Narrow" panose="020B0604020202020204" pitchFamily="34" charset="0"/>
              </a:rPr>
              <a:t>Objectives</a:t>
            </a:r>
            <a:endParaRPr lang="en-US" sz="4000" b="1" dirty="0">
              <a:solidFill>
                <a:srgbClr val="002060"/>
              </a:solidFill>
              <a:latin typeface="Arial Narrow" panose="020B0604020202020204" pitchFamily="34" charset="0"/>
              <a:cs typeface="Arial Narrow" panose="020B0604020202020204" pitchFamily="34" charset="0"/>
            </a:endParaRPr>
          </a:p>
        </p:txBody>
      </p:sp>
      <p:sp>
        <p:nvSpPr>
          <p:cNvPr id="3" name="Rectangle 2">
            <a:extLst>
              <a:ext uri="{FF2B5EF4-FFF2-40B4-BE49-F238E27FC236}">
                <a16:creationId xmlns:a16="http://schemas.microsoft.com/office/drawing/2014/main" id="{37078A1F-B058-09EE-F27D-3916EFBC0A21}"/>
              </a:ext>
            </a:extLst>
          </p:cNvPr>
          <p:cNvSpPr/>
          <p:nvPr/>
        </p:nvSpPr>
        <p:spPr>
          <a:xfrm>
            <a:off x="1085193" y="2174810"/>
            <a:ext cx="9777663" cy="2739211"/>
          </a:xfrm>
          <a:prstGeom prst="rect">
            <a:avLst/>
          </a:prstGeom>
        </p:spPr>
        <p:txBody>
          <a:bodyPr wrap="square">
            <a:spAutoFit/>
          </a:bodyPr>
          <a:lstStyle/>
          <a:p>
            <a:pPr marL="457200" indent="-457200" algn="l" fontAlgn="base">
              <a:spcAft>
                <a:spcPts val="2400"/>
              </a:spcAft>
              <a:buFont typeface="Arial" panose="020B0604020202020204" pitchFamily="34" charset="0"/>
              <a:buChar char="•"/>
            </a:pPr>
            <a:r>
              <a:rPr lang="en-US" sz="2800" dirty="0">
                <a:solidFill>
                  <a:schemeClr val="bg1">
                    <a:lumMod val="75000"/>
                  </a:schemeClr>
                </a:solidFill>
                <a:effectLst/>
                <a:latin typeface="Arial Narrow" panose="020B0604020202020204" pitchFamily="34" charset="0"/>
                <a:cs typeface="Arial Narrow" panose="020B0604020202020204" pitchFamily="34" charset="0"/>
              </a:rPr>
              <a:t>The basics of PKD in children</a:t>
            </a:r>
          </a:p>
          <a:p>
            <a:pPr marL="457200" indent="-457200" algn="l" fontAlgn="base">
              <a:spcAft>
                <a:spcPts val="2400"/>
              </a:spcAft>
              <a:buFont typeface="Arial" panose="020B0604020202020204" pitchFamily="34" charset="0"/>
              <a:buChar char="•"/>
            </a:pPr>
            <a:r>
              <a:rPr lang="en-US" sz="2800" dirty="0">
                <a:solidFill>
                  <a:schemeClr val="bg1">
                    <a:lumMod val="75000"/>
                  </a:schemeClr>
                </a:solidFill>
                <a:latin typeface="Arial Narrow" panose="020B0604020202020204" pitchFamily="34" charset="0"/>
                <a:cs typeface="Arial Narrow" panose="020B0604020202020204" pitchFamily="34" charset="0"/>
              </a:rPr>
              <a:t>What to do after your child is diagnosed with PKD</a:t>
            </a:r>
            <a:endParaRPr lang="en-US" sz="2800" dirty="0">
              <a:solidFill>
                <a:schemeClr val="bg1">
                  <a:lumMod val="75000"/>
                </a:schemeClr>
              </a:solidFill>
              <a:effectLst/>
              <a:latin typeface="Arial Narrow" panose="020B0604020202020204" pitchFamily="34" charset="0"/>
              <a:cs typeface="Arial Narrow" panose="020B0604020202020204" pitchFamily="34" charset="0"/>
            </a:endParaRPr>
          </a:p>
          <a:p>
            <a:pPr marL="457200" indent="-457200" fontAlgn="base">
              <a:spcAft>
                <a:spcPts val="2400"/>
              </a:spcAft>
              <a:buFont typeface="Arial" panose="020B0604020202020204" pitchFamily="34" charset="0"/>
              <a:buChar char="•"/>
            </a:pPr>
            <a:r>
              <a:rPr lang="en-US" sz="2800" dirty="0">
                <a:solidFill>
                  <a:srgbClr val="221D59"/>
                </a:solidFill>
                <a:effectLst/>
                <a:latin typeface="Arial Narrow" panose="020B0604020202020204" pitchFamily="34" charset="0"/>
                <a:cs typeface="Arial Narrow" panose="020B0604020202020204" pitchFamily="34" charset="0"/>
              </a:rPr>
              <a:t>Nutritional needs and challenges for children with PKD</a:t>
            </a:r>
          </a:p>
          <a:p>
            <a:pPr marL="457200" indent="-457200" fontAlgn="base">
              <a:spcAft>
                <a:spcPts val="2400"/>
              </a:spcAft>
              <a:buFont typeface="Arial" panose="020B0604020202020204" pitchFamily="34" charset="0"/>
              <a:buChar char="•"/>
            </a:pPr>
            <a:r>
              <a:rPr lang="en-US" sz="2800" dirty="0">
                <a:solidFill>
                  <a:schemeClr val="bg1">
                    <a:lumMod val="75000"/>
                  </a:schemeClr>
                </a:solidFill>
                <a:effectLst/>
                <a:latin typeface="Arial Narrow" panose="020B0604020202020204" pitchFamily="34" charset="0"/>
                <a:cs typeface="Arial Narrow" panose="020B0604020202020204" pitchFamily="34" charset="0"/>
              </a:rPr>
              <a:t>Developing a healthcare team for your child</a:t>
            </a:r>
          </a:p>
        </p:txBody>
      </p:sp>
    </p:spTree>
    <p:extLst>
      <p:ext uri="{BB962C8B-B14F-4D97-AF65-F5344CB8AC3E}">
        <p14:creationId xmlns:p14="http://schemas.microsoft.com/office/powerpoint/2010/main" val="217547076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1892C8-17A3-C44A-8F9A-868BA0B96853}"/>
              </a:ext>
            </a:extLst>
          </p:cNvPr>
          <p:cNvSpPr txBox="1"/>
          <p:nvPr/>
        </p:nvSpPr>
        <p:spPr>
          <a:xfrm>
            <a:off x="8757920" y="6651413"/>
            <a:ext cx="184731" cy="369332"/>
          </a:xfrm>
          <a:prstGeom prst="rect">
            <a:avLst/>
          </a:prstGeom>
          <a:noFill/>
        </p:spPr>
        <p:txBody>
          <a:bodyPr wrap="none" rtlCol="0">
            <a:spAutoFit/>
          </a:bodyPr>
          <a:lstStyle/>
          <a:p>
            <a:endParaRPr lang="en-US" dirty="0"/>
          </a:p>
        </p:txBody>
      </p:sp>
      <p:sp>
        <p:nvSpPr>
          <p:cNvPr id="2" name="Title 3">
            <a:extLst>
              <a:ext uri="{FF2B5EF4-FFF2-40B4-BE49-F238E27FC236}">
                <a16:creationId xmlns:a16="http://schemas.microsoft.com/office/drawing/2014/main" id="{F255CCA9-4EB3-C478-0BD9-E48C665755B0}"/>
              </a:ext>
            </a:extLst>
          </p:cNvPr>
          <p:cNvSpPr txBox="1">
            <a:spLocks/>
          </p:cNvSpPr>
          <p:nvPr/>
        </p:nvSpPr>
        <p:spPr>
          <a:xfrm>
            <a:off x="990600" y="708859"/>
            <a:ext cx="10231271" cy="970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Narrow" panose="020B0604020202020204" pitchFamily="34" charset="0"/>
                <a:cs typeface="Arial Narrow" panose="020B0604020202020204" pitchFamily="34" charset="0"/>
              </a:rPr>
              <a:t>PKD: Nutrition considerations for children</a:t>
            </a:r>
            <a:endParaRPr lang="en-US" sz="4000" b="1" dirty="0">
              <a:solidFill>
                <a:srgbClr val="002060"/>
              </a:solidFill>
              <a:latin typeface="Arial Narrow" panose="020B0604020202020204" pitchFamily="34" charset="0"/>
              <a:cs typeface="Arial Narrow" panose="020B0604020202020204" pitchFamily="34" charset="0"/>
            </a:endParaRPr>
          </a:p>
        </p:txBody>
      </p:sp>
      <p:sp>
        <p:nvSpPr>
          <p:cNvPr id="3" name="TextBox 2">
            <a:extLst>
              <a:ext uri="{FF2B5EF4-FFF2-40B4-BE49-F238E27FC236}">
                <a16:creationId xmlns:a16="http://schemas.microsoft.com/office/drawing/2014/main" id="{35E5D0F1-89BB-DDA6-B7B6-965CCB4B1C51}"/>
              </a:ext>
            </a:extLst>
          </p:cNvPr>
          <p:cNvSpPr txBox="1"/>
          <p:nvPr/>
        </p:nvSpPr>
        <p:spPr>
          <a:xfrm>
            <a:off x="990600" y="1889760"/>
            <a:ext cx="10231271" cy="4108817"/>
          </a:xfrm>
          <a:prstGeom prst="rect">
            <a:avLst/>
          </a:prstGeom>
          <a:noFill/>
        </p:spPr>
        <p:txBody>
          <a:bodyPr wrap="square" rtlCol="0">
            <a:spAutoFit/>
          </a:bodyPr>
          <a:lstStyle/>
          <a:p>
            <a:pPr marL="342900" indent="-342900">
              <a:spcAft>
                <a:spcPts val="1800"/>
              </a:spcAft>
              <a:buFont typeface="Arial" panose="020B0604020202020204" pitchFamily="34" charset="0"/>
              <a:buChar char="•"/>
            </a:pPr>
            <a:r>
              <a:rPr lang="en-US" sz="2800" dirty="0">
                <a:latin typeface="Arial Narrow" panose="020B0604020202020204" pitchFamily="34" charset="0"/>
                <a:cs typeface="Arial Narrow" panose="020B0604020202020204" pitchFamily="34" charset="0"/>
              </a:rPr>
              <a:t>Limited research in children (ARPKD)</a:t>
            </a:r>
          </a:p>
          <a:p>
            <a:pPr marL="342900" indent="-342900">
              <a:spcAft>
                <a:spcPts val="600"/>
              </a:spcAft>
              <a:buFont typeface="Arial" panose="020B0604020202020204" pitchFamily="34" charset="0"/>
              <a:buChar char="•"/>
            </a:pPr>
            <a:r>
              <a:rPr lang="en-US" sz="2800" dirty="0">
                <a:latin typeface="Arial Narrow" panose="020B0604020202020204" pitchFamily="34" charset="0"/>
                <a:cs typeface="Arial Narrow" panose="020B0604020202020204" pitchFamily="34" charset="0"/>
              </a:rPr>
              <a:t>Data from ADPKD adults</a:t>
            </a:r>
          </a:p>
          <a:p>
            <a:pPr marL="695325" lvl="1" indent="-227013">
              <a:spcAft>
                <a:spcPts val="600"/>
              </a:spcAft>
              <a:buFont typeface="Arial" panose="020B0604020202020204" pitchFamily="34" charset="0"/>
              <a:buChar char="•"/>
            </a:pPr>
            <a:r>
              <a:rPr lang="en-US" sz="2800" dirty="0">
                <a:latin typeface="Arial Narrow" panose="020B0604020202020204" pitchFamily="34" charset="0"/>
                <a:cs typeface="Arial Narrow" panose="020B0604020202020204" pitchFamily="34" charset="0"/>
              </a:rPr>
              <a:t> </a:t>
            </a:r>
            <a:r>
              <a:rPr lang="en-US" altLang="en-US" sz="2800" dirty="0">
                <a:latin typeface="Arial Narrow" panose="020B0604020202020204" pitchFamily="34" charset="0"/>
                <a:cs typeface="Arial Narrow" panose="020B0604020202020204" pitchFamily="34" charset="0"/>
              </a:rPr>
              <a:t>What makes cysts grow faster?</a:t>
            </a:r>
          </a:p>
          <a:p>
            <a:pPr marL="1087438" lvl="2" indent="-317500">
              <a:spcAft>
                <a:spcPts val="600"/>
              </a:spcAft>
              <a:buFont typeface="Arial" panose="020B0604020202020204" pitchFamily="34" charset="0"/>
              <a:buChar char="•"/>
            </a:pPr>
            <a:r>
              <a:rPr lang="en-US" altLang="en-US" sz="2800" dirty="0">
                <a:solidFill>
                  <a:srgbClr val="5A4D49"/>
                </a:solidFill>
                <a:latin typeface="Arial Narrow" panose="020B0604020202020204" pitchFamily="34" charset="0"/>
                <a:cs typeface="Arial Narrow" panose="020B0604020202020204" pitchFamily="34" charset="0"/>
              </a:rPr>
              <a:t>Eating a high amount of:</a:t>
            </a:r>
          </a:p>
          <a:p>
            <a:pPr marL="1657350" lvl="3" indent="-285750">
              <a:spcAft>
                <a:spcPts val="600"/>
              </a:spcAft>
              <a:buFont typeface="Arial" panose="020B0604020202020204" pitchFamily="34" charset="0"/>
              <a:buChar char="•"/>
            </a:pPr>
            <a:r>
              <a:rPr lang="en-US" altLang="en-US" sz="2800" dirty="0">
                <a:solidFill>
                  <a:srgbClr val="5A4D49"/>
                </a:solidFill>
                <a:latin typeface="Arial Narrow" panose="020B0604020202020204" pitchFamily="34" charset="0"/>
                <a:cs typeface="Arial Narrow" panose="020B0604020202020204" pitchFamily="34" charset="0"/>
              </a:rPr>
              <a:t>Dietary Acids – high animal protein / low fruits and vegetables</a:t>
            </a:r>
          </a:p>
          <a:p>
            <a:pPr marL="1657350" lvl="3" indent="-285750">
              <a:spcAft>
                <a:spcPts val="600"/>
              </a:spcAft>
              <a:buFont typeface="Arial" panose="020B0604020202020204" pitchFamily="34" charset="0"/>
              <a:buChar char="•"/>
            </a:pPr>
            <a:r>
              <a:rPr lang="en-US" altLang="en-US" sz="2800" dirty="0">
                <a:solidFill>
                  <a:srgbClr val="5A4D49"/>
                </a:solidFill>
                <a:latin typeface="Arial Narrow" panose="020B0604020202020204" pitchFamily="34" charset="0"/>
                <a:cs typeface="Arial Narrow" panose="020B0604020202020204" pitchFamily="34" charset="0"/>
              </a:rPr>
              <a:t>Sodium</a:t>
            </a:r>
          </a:p>
          <a:p>
            <a:pPr marL="1200150" lvl="2" indent="-285750">
              <a:spcAft>
                <a:spcPts val="600"/>
              </a:spcAft>
              <a:buFont typeface="Arial" panose="020B0604020202020204" pitchFamily="34" charset="0"/>
              <a:buChar char="•"/>
            </a:pPr>
            <a:r>
              <a:rPr lang="en-US" altLang="en-US" sz="2800" dirty="0">
                <a:solidFill>
                  <a:srgbClr val="5A4D49"/>
                </a:solidFill>
                <a:latin typeface="Arial Narrow" panose="020B0604020202020204" pitchFamily="34" charset="0"/>
                <a:cs typeface="Arial Narrow" panose="020B0604020202020204" pitchFamily="34" charset="0"/>
              </a:rPr>
              <a:t>Drinking a low amount of water</a:t>
            </a:r>
          </a:p>
          <a:p>
            <a:pPr marL="342900" indent="-342900">
              <a:spcAft>
                <a:spcPts val="600"/>
              </a:spcAft>
              <a:buFont typeface="Arial" panose="020B0604020202020204" pitchFamily="34" charset="0"/>
              <a:buChar char="•"/>
            </a:pPr>
            <a:endParaRPr lang="en-US" sz="20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22219493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1892C8-17A3-C44A-8F9A-868BA0B96853}"/>
              </a:ext>
            </a:extLst>
          </p:cNvPr>
          <p:cNvSpPr txBox="1"/>
          <p:nvPr/>
        </p:nvSpPr>
        <p:spPr>
          <a:xfrm>
            <a:off x="8757920" y="6651413"/>
            <a:ext cx="184731" cy="369332"/>
          </a:xfrm>
          <a:prstGeom prst="rect">
            <a:avLst/>
          </a:prstGeom>
          <a:noFill/>
        </p:spPr>
        <p:txBody>
          <a:bodyPr wrap="none" rtlCol="0">
            <a:spAutoFit/>
          </a:bodyPr>
          <a:lstStyle/>
          <a:p>
            <a:endParaRPr lang="en-US" dirty="0"/>
          </a:p>
        </p:txBody>
      </p:sp>
      <p:sp>
        <p:nvSpPr>
          <p:cNvPr id="2" name="Title 3">
            <a:extLst>
              <a:ext uri="{FF2B5EF4-FFF2-40B4-BE49-F238E27FC236}">
                <a16:creationId xmlns:a16="http://schemas.microsoft.com/office/drawing/2014/main" id="{C6FE7684-4A32-5378-8AFA-7C08AA4751DC}"/>
              </a:ext>
            </a:extLst>
          </p:cNvPr>
          <p:cNvSpPr txBox="1">
            <a:spLocks/>
          </p:cNvSpPr>
          <p:nvPr/>
        </p:nvSpPr>
        <p:spPr>
          <a:xfrm>
            <a:off x="990600" y="708859"/>
            <a:ext cx="10231271" cy="970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Narrow" panose="020B0604020202020204" pitchFamily="34" charset="0"/>
                <a:cs typeface="Arial Narrow" panose="020B0604020202020204" pitchFamily="34" charset="0"/>
              </a:rPr>
              <a:t>PKD: Nutrition considerations for the family</a:t>
            </a:r>
            <a:endParaRPr lang="en-US" sz="4000" b="1" dirty="0">
              <a:solidFill>
                <a:srgbClr val="002060"/>
              </a:solidFill>
              <a:latin typeface="Arial Narrow" panose="020B0604020202020204" pitchFamily="34" charset="0"/>
              <a:cs typeface="Arial Narrow" panose="020B0604020202020204" pitchFamily="34" charset="0"/>
            </a:endParaRPr>
          </a:p>
        </p:txBody>
      </p:sp>
      <p:pic>
        <p:nvPicPr>
          <p:cNvPr id="4" name="Picture 3" descr="A diagram of a kidney friendly meal&#10;&#10;Description automatically generated with low confidence">
            <a:extLst>
              <a:ext uri="{FF2B5EF4-FFF2-40B4-BE49-F238E27FC236}">
                <a16:creationId xmlns:a16="http://schemas.microsoft.com/office/drawing/2014/main" id="{E360C67F-9154-ACEA-750C-5C123655A85A}"/>
              </a:ext>
            </a:extLst>
          </p:cNvPr>
          <p:cNvPicPr>
            <a:picLocks noChangeAspect="1"/>
          </p:cNvPicPr>
          <p:nvPr/>
        </p:nvPicPr>
        <p:blipFill>
          <a:blip r:embed="rId3"/>
          <a:stretch>
            <a:fillRect/>
          </a:stretch>
        </p:blipFill>
        <p:spPr>
          <a:xfrm>
            <a:off x="1747627" y="1711601"/>
            <a:ext cx="4501816" cy="4501816"/>
          </a:xfrm>
          <a:prstGeom prst="rect">
            <a:avLst/>
          </a:prstGeom>
        </p:spPr>
      </p:pic>
      <p:sp>
        <p:nvSpPr>
          <p:cNvPr id="9" name="TextBox 8">
            <a:extLst>
              <a:ext uri="{FF2B5EF4-FFF2-40B4-BE49-F238E27FC236}">
                <a16:creationId xmlns:a16="http://schemas.microsoft.com/office/drawing/2014/main" id="{619A3E56-9C85-80B8-F74B-BD495F6EB016}"/>
              </a:ext>
            </a:extLst>
          </p:cNvPr>
          <p:cNvSpPr txBox="1"/>
          <p:nvPr/>
        </p:nvSpPr>
        <p:spPr>
          <a:xfrm>
            <a:off x="1323474" y="6282081"/>
            <a:ext cx="5685403" cy="369332"/>
          </a:xfrm>
          <a:prstGeom prst="rect">
            <a:avLst/>
          </a:prstGeom>
          <a:noFill/>
        </p:spPr>
        <p:txBody>
          <a:bodyPr wrap="none" rtlCol="0">
            <a:spAutoFit/>
          </a:bodyPr>
          <a:lstStyle/>
          <a:p>
            <a:r>
              <a:rPr lang="en-US" dirty="0">
                <a:latin typeface="Arial Narrow" panose="020B0604020202020204" pitchFamily="34" charset="0"/>
                <a:cs typeface="Arial Narrow" panose="020B0604020202020204" pitchFamily="34" charset="0"/>
              </a:rPr>
              <a:t>Source: </a:t>
            </a:r>
            <a:r>
              <a:rPr lang="en-US" dirty="0">
                <a:solidFill>
                  <a:srgbClr val="0070C0"/>
                </a:solidFill>
                <a:latin typeface="Arial Narrow" panose="020B0604020202020204" pitchFamily="34" charset="0"/>
                <a:cs typeface="Arial Narrow" panose="020B0604020202020204" pitchFamily="34" charset="0"/>
                <a:hlinkClick r:id="rId4">
                  <a:extLst>
                    <a:ext uri="{A12FA001-AC4F-418D-AE19-62706E023703}">
                      <ahyp:hlinkClr xmlns:ahyp="http://schemas.microsoft.com/office/drawing/2018/hyperlinkcolor" val="tx"/>
                    </a:ext>
                  </a:extLst>
                </a:hlinkClick>
              </a:rPr>
              <a:t>https://www.thekidneydietician.org/renal-fdiet-grocery-list/</a:t>
            </a:r>
            <a:endParaRPr lang="en-US" dirty="0">
              <a:solidFill>
                <a:srgbClr val="0070C0"/>
              </a:solidFill>
              <a:latin typeface="Arial Narrow" panose="020B0604020202020204" pitchFamily="34" charset="0"/>
              <a:cs typeface="Arial Narrow" panose="020B0604020202020204" pitchFamily="34" charset="0"/>
            </a:endParaRPr>
          </a:p>
        </p:txBody>
      </p:sp>
      <p:cxnSp>
        <p:nvCxnSpPr>
          <p:cNvPr id="5" name="Straight Connector 4">
            <a:extLst>
              <a:ext uri="{FF2B5EF4-FFF2-40B4-BE49-F238E27FC236}">
                <a16:creationId xmlns:a16="http://schemas.microsoft.com/office/drawing/2014/main" id="{C426F9C8-80E9-E192-D001-0E31C0AAB64D}"/>
              </a:ext>
            </a:extLst>
          </p:cNvPr>
          <p:cNvCxnSpPr>
            <a:cxnSpLocks/>
          </p:cNvCxnSpPr>
          <p:nvPr/>
        </p:nvCxnSpPr>
        <p:spPr>
          <a:xfrm>
            <a:off x="6736080" y="1981309"/>
            <a:ext cx="0" cy="39624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6633A45-D6E6-A662-D12E-A39369145932}"/>
              </a:ext>
            </a:extLst>
          </p:cNvPr>
          <p:cNvPicPr>
            <a:picLocks noChangeAspect="1"/>
          </p:cNvPicPr>
          <p:nvPr/>
        </p:nvPicPr>
        <p:blipFill>
          <a:blip r:embed="rId5"/>
          <a:stretch>
            <a:fillRect/>
          </a:stretch>
        </p:blipFill>
        <p:spPr>
          <a:xfrm>
            <a:off x="7222718" y="1981309"/>
            <a:ext cx="4131914" cy="3962400"/>
          </a:xfrm>
          <a:prstGeom prst="rect">
            <a:avLst/>
          </a:prstGeom>
        </p:spPr>
      </p:pic>
      <p:sp>
        <p:nvSpPr>
          <p:cNvPr id="10" name="Rounded Rectangle 9">
            <a:extLst>
              <a:ext uri="{FF2B5EF4-FFF2-40B4-BE49-F238E27FC236}">
                <a16:creationId xmlns:a16="http://schemas.microsoft.com/office/drawing/2014/main" id="{C21F2302-E454-9398-FEA6-8B5C000AAEFA}"/>
              </a:ext>
            </a:extLst>
          </p:cNvPr>
          <p:cNvSpPr/>
          <p:nvPr/>
        </p:nvSpPr>
        <p:spPr>
          <a:xfrm>
            <a:off x="9288675" y="3873830"/>
            <a:ext cx="2065957" cy="16477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2D808AA-D12E-07E4-69B4-508841ED29FF}"/>
              </a:ext>
            </a:extLst>
          </p:cNvPr>
          <p:cNvSpPr/>
          <p:nvPr/>
        </p:nvSpPr>
        <p:spPr>
          <a:xfrm>
            <a:off x="9288675" y="4651070"/>
            <a:ext cx="2065957" cy="16477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36A4A2D-F130-FC16-8A94-F4967CB8AECD}"/>
              </a:ext>
            </a:extLst>
          </p:cNvPr>
          <p:cNvSpPr/>
          <p:nvPr/>
        </p:nvSpPr>
        <p:spPr>
          <a:xfrm>
            <a:off x="9288675" y="5368839"/>
            <a:ext cx="2065957" cy="16477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8199A6F-B941-9EEF-CBEA-718EDC30F6F4}"/>
              </a:ext>
            </a:extLst>
          </p:cNvPr>
          <p:cNvSpPr/>
          <p:nvPr/>
        </p:nvSpPr>
        <p:spPr>
          <a:xfrm>
            <a:off x="9288674" y="2291518"/>
            <a:ext cx="2065957" cy="3450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9861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1892C8-17A3-C44A-8F9A-868BA0B96853}"/>
              </a:ext>
            </a:extLst>
          </p:cNvPr>
          <p:cNvSpPr txBox="1"/>
          <p:nvPr/>
        </p:nvSpPr>
        <p:spPr>
          <a:xfrm>
            <a:off x="8757920" y="6651413"/>
            <a:ext cx="184731" cy="369332"/>
          </a:xfrm>
          <a:prstGeom prst="rect">
            <a:avLst/>
          </a:prstGeom>
          <a:noFill/>
        </p:spPr>
        <p:txBody>
          <a:bodyPr wrap="none" rtlCol="0">
            <a:spAutoFit/>
          </a:bodyPr>
          <a:lstStyle/>
          <a:p>
            <a:endParaRPr lang="en-US" dirty="0"/>
          </a:p>
        </p:txBody>
      </p:sp>
      <p:sp>
        <p:nvSpPr>
          <p:cNvPr id="2" name="Title 3">
            <a:extLst>
              <a:ext uri="{FF2B5EF4-FFF2-40B4-BE49-F238E27FC236}">
                <a16:creationId xmlns:a16="http://schemas.microsoft.com/office/drawing/2014/main" id="{F255CCA9-4EB3-C478-0BD9-E48C665755B0}"/>
              </a:ext>
            </a:extLst>
          </p:cNvPr>
          <p:cNvSpPr txBox="1">
            <a:spLocks/>
          </p:cNvSpPr>
          <p:nvPr/>
        </p:nvSpPr>
        <p:spPr>
          <a:xfrm>
            <a:off x="990600" y="708859"/>
            <a:ext cx="10231271" cy="970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Narrow" panose="020B0604020202020204" pitchFamily="34" charset="0"/>
                <a:cs typeface="Arial Narrow" panose="020B0604020202020204" pitchFamily="34" charset="0"/>
              </a:rPr>
              <a:t>PKD: Nutrition considerations for children</a:t>
            </a:r>
            <a:endParaRPr lang="en-US" sz="4000" b="1" dirty="0">
              <a:solidFill>
                <a:srgbClr val="002060"/>
              </a:solidFill>
              <a:latin typeface="Arial Narrow" panose="020B0604020202020204" pitchFamily="34" charset="0"/>
              <a:cs typeface="Arial Narrow" panose="020B0604020202020204" pitchFamily="34" charset="0"/>
            </a:endParaRPr>
          </a:p>
        </p:txBody>
      </p:sp>
      <p:graphicFrame>
        <p:nvGraphicFramePr>
          <p:cNvPr id="3" name="Table 3">
            <a:extLst>
              <a:ext uri="{FF2B5EF4-FFF2-40B4-BE49-F238E27FC236}">
                <a16:creationId xmlns:a16="http://schemas.microsoft.com/office/drawing/2014/main" id="{CC59C5AB-091A-343E-819B-62908197D4B4}"/>
              </a:ext>
            </a:extLst>
          </p:cNvPr>
          <p:cNvGraphicFramePr>
            <a:graphicFrameLocks noGrp="1"/>
          </p:cNvGraphicFramePr>
          <p:nvPr>
            <p:extLst>
              <p:ext uri="{D42A27DB-BD31-4B8C-83A1-F6EECF244321}">
                <p14:modId xmlns:p14="http://schemas.microsoft.com/office/powerpoint/2010/main" val="2292574597"/>
              </p:ext>
            </p:extLst>
          </p:nvPr>
        </p:nvGraphicFramePr>
        <p:xfrm>
          <a:off x="1132839" y="2156261"/>
          <a:ext cx="10231272" cy="4216400"/>
        </p:xfrm>
        <a:graphic>
          <a:graphicData uri="http://schemas.openxmlformats.org/drawingml/2006/table">
            <a:tbl>
              <a:tblPr firstRow="1" bandRow="1">
                <a:tableStyleId>{5940675A-B579-460E-94D1-54222C63F5DA}</a:tableStyleId>
              </a:tblPr>
              <a:tblGrid>
                <a:gridCol w="1705212">
                  <a:extLst>
                    <a:ext uri="{9D8B030D-6E8A-4147-A177-3AD203B41FA5}">
                      <a16:colId xmlns:a16="http://schemas.microsoft.com/office/drawing/2014/main" val="1572241060"/>
                    </a:ext>
                  </a:extLst>
                </a:gridCol>
                <a:gridCol w="1705212">
                  <a:extLst>
                    <a:ext uri="{9D8B030D-6E8A-4147-A177-3AD203B41FA5}">
                      <a16:colId xmlns:a16="http://schemas.microsoft.com/office/drawing/2014/main" val="2408515817"/>
                    </a:ext>
                  </a:extLst>
                </a:gridCol>
                <a:gridCol w="1705212">
                  <a:extLst>
                    <a:ext uri="{9D8B030D-6E8A-4147-A177-3AD203B41FA5}">
                      <a16:colId xmlns:a16="http://schemas.microsoft.com/office/drawing/2014/main" val="3975022385"/>
                    </a:ext>
                  </a:extLst>
                </a:gridCol>
                <a:gridCol w="1705212">
                  <a:extLst>
                    <a:ext uri="{9D8B030D-6E8A-4147-A177-3AD203B41FA5}">
                      <a16:colId xmlns:a16="http://schemas.microsoft.com/office/drawing/2014/main" val="2710661252"/>
                    </a:ext>
                  </a:extLst>
                </a:gridCol>
                <a:gridCol w="1705212">
                  <a:extLst>
                    <a:ext uri="{9D8B030D-6E8A-4147-A177-3AD203B41FA5}">
                      <a16:colId xmlns:a16="http://schemas.microsoft.com/office/drawing/2014/main" val="2985605556"/>
                    </a:ext>
                  </a:extLst>
                </a:gridCol>
                <a:gridCol w="1705212">
                  <a:extLst>
                    <a:ext uri="{9D8B030D-6E8A-4147-A177-3AD203B41FA5}">
                      <a16:colId xmlns:a16="http://schemas.microsoft.com/office/drawing/2014/main" val="3972689796"/>
                    </a:ext>
                  </a:extLst>
                </a:gridCol>
              </a:tblGrid>
              <a:tr h="0">
                <a:tc>
                  <a:txBody>
                    <a:bodyPr/>
                    <a:lstStyle/>
                    <a:p>
                      <a:pPr algn="ctr"/>
                      <a:r>
                        <a:rPr lang="en-US" b="1" dirty="0"/>
                        <a:t>0-1 </a:t>
                      </a:r>
                      <a:r>
                        <a:rPr lang="en-US" b="1" dirty="0" err="1"/>
                        <a:t>yo</a:t>
                      </a:r>
                      <a:endParaRPr lang="en-US" b="1" dirty="0"/>
                    </a:p>
                  </a:txBody>
                  <a:tcPr>
                    <a:lnL w="3175"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1-3 </a:t>
                      </a:r>
                      <a:r>
                        <a:rPr lang="en-US" b="1" dirty="0" err="1"/>
                        <a:t>yo</a:t>
                      </a:r>
                      <a:endParaRPr lang="en-US"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4-5 </a:t>
                      </a:r>
                      <a:r>
                        <a:rPr lang="en-US" b="1" dirty="0" err="1"/>
                        <a:t>yo</a:t>
                      </a:r>
                      <a:endParaRPr lang="en-US"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6-12 </a:t>
                      </a:r>
                      <a:r>
                        <a:rPr lang="en-US" b="1" dirty="0" err="1"/>
                        <a:t>yo</a:t>
                      </a:r>
                      <a:endParaRPr lang="en-US"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13-18 </a:t>
                      </a:r>
                      <a:r>
                        <a:rPr lang="en-US" b="1" dirty="0" err="1"/>
                        <a:t>yo</a:t>
                      </a:r>
                      <a:endParaRPr lang="en-US"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&gt;18 </a:t>
                      </a:r>
                      <a:r>
                        <a:rPr lang="en-US" b="1" dirty="0" err="1"/>
                        <a:t>yo</a:t>
                      </a:r>
                      <a:endParaRPr lang="en-US" b="1" dirty="0"/>
                    </a:p>
                  </a:txBody>
                  <a:tcPr>
                    <a:lnL w="63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06943400"/>
                  </a:ext>
                </a:extLst>
              </a:tr>
              <a:tr h="741680">
                <a:tc>
                  <a:txBody>
                    <a:bodyPr/>
                    <a:lstStyle/>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Possible use of specialized formulas in the future</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Baby foods</a:t>
                      </a:r>
                    </a:p>
                  </a:txBody>
                  <a:tcPr>
                    <a:lnL w="3175"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975" marR="0" lvl="0" indent="-166688"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Critical time to offer variety of foods</a:t>
                      </a:r>
                    </a:p>
                    <a:p>
                      <a:pPr marL="180975" marR="0" lvl="0" indent="-166688"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Encourage fluids during day</a:t>
                      </a:r>
                    </a:p>
                    <a:p>
                      <a:pPr marL="180975" marR="0" lvl="0" indent="-166688"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Offer fruits &amp; vegetables at every meal</a:t>
                      </a:r>
                    </a:p>
                    <a:p>
                      <a:pPr marL="180975" marR="0" lvl="0" indent="-166688"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Limit processed foods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975" marR="0" lvl="0" indent="-166688"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School age children – peer influence</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School lunch</a:t>
                      </a:r>
                    </a:p>
                    <a:p>
                      <a:pPr marL="347663" marR="0" lvl="0"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send meals from home</a:t>
                      </a:r>
                    </a:p>
                    <a:p>
                      <a:pPr marL="347663" marR="0" lvl="0"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cafeteria –select meals together</a:t>
                      </a:r>
                      <a:endParaRPr lang="en-US" sz="1800" b="0" i="0" dirty="0">
                        <a:latin typeface="Arial Narrow" panose="020B0604020202020204" pitchFamily="34" charset="0"/>
                        <a:cs typeface="Arial Narrow"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975" marR="0" lvl="0" indent="-166688"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Water vs. sports drinks</a:t>
                      </a:r>
                    </a:p>
                    <a:p>
                      <a:pPr marL="180975" marR="0" lvl="0" indent="-166688"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Have a bottle in class</a:t>
                      </a:r>
                    </a:p>
                    <a:p>
                      <a:pPr marL="180975" marR="0" lvl="0" indent="-180975"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Fast food </a:t>
                      </a:r>
                    </a:p>
                    <a:p>
                      <a:pPr marL="407988"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Fresh, unsalted fries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975" indent="-166688">
                        <a:buFont typeface="Arial" pitchFamily="34" charset="0"/>
                        <a:buChar char="•"/>
                        <a:tabLst/>
                      </a:pPr>
                      <a:r>
                        <a:rPr lang="en-US" sz="1800" b="0" i="0" dirty="0">
                          <a:latin typeface="Arial Narrow" panose="020B0604020202020204" pitchFamily="34" charset="0"/>
                          <a:cs typeface="Arial Narrow" panose="020B0604020202020204" pitchFamily="34" charset="0"/>
                        </a:rPr>
                        <a:t>School lunch</a:t>
                      </a:r>
                    </a:p>
                    <a:p>
                      <a:pPr marL="180975" indent="-166688">
                        <a:buFont typeface="Arial" pitchFamily="34" charset="0"/>
                        <a:buChar char="•"/>
                        <a:tabLst/>
                      </a:pPr>
                      <a:r>
                        <a:rPr lang="en-US" sz="1800" b="0" i="0" dirty="0">
                          <a:latin typeface="Arial Narrow" panose="020B0604020202020204" pitchFamily="34" charset="0"/>
                          <a:cs typeface="Arial Narrow" panose="020B0604020202020204" pitchFamily="34" charset="0"/>
                        </a:rPr>
                        <a:t>Sports coaches</a:t>
                      </a:r>
                    </a:p>
                    <a:p>
                      <a:endParaRPr lang="en-US" sz="1800" b="0" i="0" dirty="0">
                        <a:latin typeface="Arial Narrow" panose="020B0604020202020204" pitchFamily="34" charset="0"/>
                        <a:cs typeface="Arial Narrow" panose="020B0604020202020204" pitchFamily="34" charset="0"/>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Limit meat to meals</a:t>
                      </a:r>
                    </a:p>
                    <a:p>
                      <a:endParaRPr lang="en-US" sz="1800" b="0" i="0" dirty="0">
                        <a:latin typeface="Arial Narrow" panose="020B0604020202020204" pitchFamily="34" charset="0"/>
                        <a:cs typeface="Arial Narrow"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975" marR="0" lvl="0" indent="-166688"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College years</a:t>
                      </a:r>
                    </a:p>
                    <a:p>
                      <a:pPr marL="347663"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Limited kitchen access</a:t>
                      </a:r>
                    </a:p>
                    <a:p>
                      <a:pPr marL="347663"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Energy drinks</a:t>
                      </a:r>
                    </a:p>
                    <a:p>
                      <a:pPr marL="347663"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rPr>
                        <a:t>Alcohol</a:t>
                      </a:r>
                    </a:p>
                  </a:txBody>
                  <a:tcPr>
                    <a:lnL w="63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64738048"/>
                  </a:ext>
                </a:extLst>
              </a:tr>
              <a:tr h="741680">
                <a:tc gridSpan="6">
                  <a:txBody>
                    <a:bodyPr/>
                    <a:lstStyle/>
                    <a:p>
                      <a:pPr marL="171450" marR="0" lvl="0" indent="-171450" algn="ctr"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rPr>
                        <a:t>Vitamins from food rather than supplements</a:t>
                      </a:r>
                    </a:p>
                    <a:p>
                      <a:pPr marL="171450" marR="0" lvl="0" indent="-171450" algn="ctr" defTabSz="914400" rtl="0" eaLnBrk="1" fontAlgn="auto" latinLnBrk="0" hangingPunct="1">
                        <a:lnSpc>
                          <a:spcPct val="100000"/>
                        </a:lnSpc>
                        <a:spcBef>
                          <a:spcPts val="0"/>
                        </a:spcBef>
                        <a:spcAft>
                          <a:spcPts val="0"/>
                        </a:spcAft>
                        <a:buClrTx/>
                        <a:buSzTx/>
                        <a:buFont typeface="Arial" pitchFamily="34" charset="0"/>
                        <a:buChar char="•"/>
                        <a:tabLst/>
                        <a:defRPr/>
                      </a:pPr>
                      <a:r>
                        <a:rPr lang="en-US" sz="1800" b="0" i="0" kern="1200" dirty="0">
                          <a:solidFill>
                            <a:schemeClr val="tx1"/>
                          </a:solidFill>
                          <a:effectLst/>
                          <a:latin typeface="Arial Narrow" panose="020B0604020202020204" pitchFamily="34" charset="0"/>
                          <a:ea typeface="+mn-ea"/>
                          <a:cs typeface="Arial Narrow" panose="020B0604020202020204" pitchFamily="34" charset="0"/>
                        </a:rPr>
                        <a:t>Don’t restrict food unless a doctor recommends it</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80975" marR="0" lvl="0" indent="-166688"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347663" marR="0" lvl="0"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dirty="0">
                        <a:latin typeface="Arial Narrow" panose="020B0604020202020204" pitchFamily="34" charset="0"/>
                        <a:cs typeface="Arial Narrow" panose="020B0604020202020204" pitchFamily="34" charset="0"/>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407988"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5205D"/>
                        </a:solidFill>
                        <a:effectLst/>
                        <a:uLnTx/>
                        <a:uFillTx/>
                        <a:latin typeface="Arial Narrow" panose="020B0604020202020204" pitchFamily="34" charset="0"/>
                        <a:ea typeface="+mn-ea"/>
                        <a:cs typeface="Arial Narrow" panose="020B0604020202020204" pitchFamily="34" charset="0"/>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800" b="0" i="0" dirty="0">
                        <a:latin typeface="Arial Narrow" panose="020B0604020202020204" pitchFamily="34" charset="0"/>
                        <a:cs typeface="Arial Narrow" panose="020B0604020202020204" pitchFamily="34" charset="0"/>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347663"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Narrow" panose="020B0604020202020204" pitchFamily="34" charset="0"/>
                        <a:ea typeface="+mn-ea"/>
                        <a:cs typeface="Arial Narrow" panose="020B0604020202020204" pitchFamily="34" charset="0"/>
                      </a:endParaRPr>
                    </a:p>
                  </a:txBody>
                  <a:tcP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7433740"/>
                  </a:ext>
                </a:extLst>
              </a:tr>
            </a:tbl>
          </a:graphicData>
        </a:graphic>
      </p:graphicFrame>
    </p:spTree>
    <p:extLst>
      <p:ext uri="{BB962C8B-B14F-4D97-AF65-F5344CB8AC3E}">
        <p14:creationId xmlns:p14="http://schemas.microsoft.com/office/powerpoint/2010/main" val="139726125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92015B-5711-B346-B278-1F9C37D731F8}"/>
              </a:ext>
            </a:extLst>
          </p:cNvPr>
          <p:cNvSpPr/>
          <p:nvPr/>
        </p:nvSpPr>
        <p:spPr>
          <a:xfrm>
            <a:off x="990600" y="2684445"/>
            <a:ext cx="7700004" cy="1871153"/>
          </a:xfrm>
          <a:prstGeom prst="rect">
            <a:avLst/>
          </a:prstGeom>
        </p:spPr>
        <p:txBody>
          <a:bodyPr wrap="square">
            <a:spAutoFit/>
          </a:bodyPr>
          <a:lstStyle/>
          <a:p>
            <a:pPr defTabSz="406400">
              <a:lnSpc>
                <a:spcPct val="110000"/>
              </a:lnSpc>
              <a:buSzPct val="100000"/>
              <a:tabLst>
                <a:tab pos="342900" algn="l"/>
              </a:tabLst>
            </a:pPr>
            <a:r>
              <a:rPr lang="en-US" sz="3600" dirty="0">
                <a:solidFill>
                  <a:srgbClr val="002060"/>
                </a:solidFill>
                <a:latin typeface="Arial Narrow" pitchFamily="-111" charset="0"/>
                <a:ea typeface="Arial Narrow" pitchFamily="-111" charset="0"/>
                <a:cs typeface="Arial Narrow" pitchFamily="-111" charset="0"/>
              </a:rPr>
              <a:t>Consultant:  </a:t>
            </a:r>
          </a:p>
          <a:p>
            <a:pPr lvl="1" defTabSz="406400">
              <a:lnSpc>
                <a:spcPct val="110000"/>
              </a:lnSpc>
              <a:buSzPct val="100000"/>
              <a:tabLst>
                <a:tab pos="342900" algn="l"/>
              </a:tabLst>
            </a:pPr>
            <a:r>
              <a:rPr lang="en-US" sz="3600" dirty="0">
                <a:solidFill>
                  <a:srgbClr val="002060"/>
                </a:solidFill>
                <a:latin typeface="Arial Narrow" pitchFamily="-111" charset="0"/>
                <a:ea typeface="Arial Narrow" pitchFamily="-111" charset="0"/>
                <a:cs typeface="Arial Narrow" pitchFamily="-111" charset="0"/>
              </a:rPr>
              <a:t>Otsuka Pharmaceuticals</a:t>
            </a:r>
          </a:p>
          <a:p>
            <a:pPr lvl="1" defTabSz="406400">
              <a:lnSpc>
                <a:spcPct val="110000"/>
              </a:lnSpc>
              <a:buSzPct val="100000"/>
              <a:tabLst>
                <a:tab pos="342900" algn="l"/>
              </a:tabLst>
            </a:pPr>
            <a:r>
              <a:rPr lang="en-US" sz="3600" dirty="0" err="1">
                <a:solidFill>
                  <a:srgbClr val="002060"/>
                </a:solidFill>
                <a:latin typeface="Arial Narrow" pitchFamily="-111" charset="0"/>
                <a:ea typeface="Arial Narrow" pitchFamily="-111" charset="0"/>
                <a:cs typeface="Arial Narrow" pitchFamily="-111" charset="0"/>
              </a:rPr>
              <a:t>Natera</a:t>
            </a:r>
            <a:r>
              <a:rPr lang="en-US" sz="3600" dirty="0">
                <a:solidFill>
                  <a:srgbClr val="002060"/>
                </a:solidFill>
                <a:latin typeface="Arial Narrow" pitchFamily="-111" charset="0"/>
                <a:ea typeface="Arial Narrow" pitchFamily="-111" charset="0"/>
                <a:cs typeface="Arial Narrow" pitchFamily="-111" charset="0"/>
              </a:rPr>
              <a:t> Inc.	</a:t>
            </a:r>
          </a:p>
        </p:txBody>
      </p:sp>
      <p:sp>
        <p:nvSpPr>
          <p:cNvPr id="2" name="Title 3">
            <a:extLst>
              <a:ext uri="{FF2B5EF4-FFF2-40B4-BE49-F238E27FC236}">
                <a16:creationId xmlns:a16="http://schemas.microsoft.com/office/drawing/2014/main" id="{FDBBA90B-DDD2-41D9-C9CE-E9679F5E25FF}"/>
              </a:ext>
            </a:extLst>
          </p:cNvPr>
          <p:cNvSpPr txBox="1">
            <a:spLocks/>
          </p:cNvSpPr>
          <p:nvPr/>
        </p:nvSpPr>
        <p:spPr>
          <a:xfrm>
            <a:off x="990600" y="708859"/>
            <a:ext cx="10231271" cy="970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Narrow" panose="020B0604020202020204" pitchFamily="34" charset="0"/>
                <a:cs typeface="Arial Narrow" panose="020B0604020202020204" pitchFamily="34" charset="0"/>
              </a:rPr>
              <a:t>Disclosures</a:t>
            </a:r>
            <a:endParaRPr lang="en-US" sz="4000" b="1" dirty="0">
              <a:solidFill>
                <a:srgbClr val="002060"/>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273370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E15DC6F-3B9C-9965-3AFA-89AFEB31A201}"/>
              </a:ext>
            </a:extLst>
          </p:cNvPr>
          <p:cNvSpPr txBox="1">
            <a:spLocks/>
          </p:cNvSpPr>
          <p:nvPr/>
        </p:nvSpPr>
        <p:spPr>
          <a:xfrm>
            <a:off x="990600" y="708859"/>
            <a:ext cx="10231271" cy="970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Narrow" panose="020B0604020202020204" pitchFamily="34" charset="0"/>
                <a:cs typeface="Arial Narrow" panose="020B0604020202020204" pitchFamily="34" charset="0"/>
              </a:rPr>
              <a:t>Objectives</a:t>
            </a:r>
            <a:endParaRPr lang="en-US" sz="4000" b="1" dirty="0">
              <a:solidFill>
                <a:srgbClr val="002060"/>
              </a:solidFill>
              <a:latin typeface="Arial Narrow" panose="020B0604020202020204" pitchFamily="34" charset="0"/>
              <a:cs typeface="Arial Narrow" panose="020B0604020202020204" pitchFamily="34" charset="0"/>
            </a:endParaRPr>
          </a:p>
        </p:txBody>
      </p:sp>
      <p:sp>
        <p:nvSpPr>
          <p:cNvPr id="3" name="Rectangle 2">
            <a:extLst>
              <a:ext uri="{FF2B5EF4-FFF2-40B4-BE49-F238E27FC236}">
                <a16:creationId xmlns:a16="http://schemas.microsoft.com/office/drawing/2014/main" id="{37078A1F-B058-09EE-F27D-3916EFBC0A21}"/>
              </a:ext>
            </a:extLst>
          </p:cNvPr>
          <p:cNvSpPr/>
          <p:nvPr/>
        </p:nvSpPr>
        <p:spPr>
          <a:xfrm>
            <a:off x="1085193" y="2174810"/>
            <a:ext cx="9777663" cy="2739211"/>
          </a:xfrm>
          <a:prstGeom prst="rect">
            <a:avLst/>
          </a:prstGeom>
        </p:spPr>
        <p:txBody>
          <a:bodyPr wrap="square">
            <a:spAutoFit/>
          </a:bodyPr>
          <a:lstStyle/>
          <a:p>
            <a:pPr marL="457200" indent="-457200" algn="l" fontAlgn="base">
              <a:spcAft>
                <a:spcPts val="2400"/>
              </a:spcAft>
              <a:buFont typeface="Arial" panose="020B0604020202020204" pitchFamily="34" charset="0"/>
              <a:buChar char="•"/>
            </a:pPr>
            <a:r>
              <a:rPr lang="en-US" sz="2800" dirty="0">
                <a:solidFill>
                  <a:schemeClr val="bg1">
                    <a:lumMod val="75000"/>
                  </a:schemeClr>
                </a:solidFill>
                <a:effectLst/>
                <a:latin typeface="Arial Narrow" panose="020B0604020202020204" pitchFamily="34" charset="0"/>
                <a:cs typeface="Arial Narrow" panose="020B0604020202020204" pitchFamily="34" charset="0"/>
              </a:rPr>
              <a:t>The basics of PKD in children</a:t>
            </a:r>
          </a:p>
          <a:p>
            <a:pPr marL="457200" indent="-457200" algn="l" fontAlgn="base">
              <a:spcAft>
                <a:spcPts val="2400"/>
              </a:spcAft>
              <a:buFont typeface="Arial" panose="020B0604020202020204" pitchFamily="34" charset="0"/>
              <a:buChar char="•"/>
            </a:pPr>
            <a:r>
              <a:rPr lang="en-US" sz="2800" dirty="0">
                <a:solidFill>
                  <a:schemeClr val="bg1">
                    <a:lumMod val="75000"/>
                  </a:schemeClr>
                </a:solidFill>
                <a:latin typeface="Arial Narrow" panose="020B0604020202020204" pitchFamily="34" charset="0"/>
                <a:cs typeface="Arial Narrow" panose="020B0604020202020204" pitchFamily="34" charset="0"/>
              </a:rPr>
              <a:t>What to do after your child is diagnosed with PKD</a:t>
            </a:r>
            <a:endParaRPr lang="en-US" sz="2800" dirty="0">
              <a:solidFill>
                <a:schemeClr val="bg1">
                  <a:lumMod val="75000"/>
                </a:schemeClr>
              </a:solidFill>
              <a:effectLst/>
              <a:latin typeface="Arial Narrow" panose="020B0604020202020204" pitchFamily="34" charset="0"/>
              <a:cs typeface="Arial Narrow" panose="020B0604020202020204" pitchFamily="34" charset="0"/>
            </a:endParaRPr>
          </a:p>
          <a:p>
            <a:pPr marL="457200" indent="-457200" fontAlgn="base">
              <a:spcAft>
                <a:spcPts val="2400"/>
              </a:spcAft>
              <a:buFont typeface="Arial" panose="020B0604020202020204" pitchFamily="34" charset="0"/>
              <a:buChar char="•"/>
            </a:pPr>
            <a:r>
              <a:rPr lang="en-US" sz="2800" dirty="0">
                <a:solidFill>
                  <a:schemeClr val="bg1">
                    <a:lumMod val="75000"/>
                  </a:schemeClr>
                </a:solidFill>
                <a:effectLst/>
                <a:latin typeface="Arial Narrow" panose="020B0604020202020204" pitchFamily="34" charset="0"/>
                <a:cs typeface="Arial Narrow" panose="020B0604020202020204" pitchFamily="34" charset="0"/>
              </a:rPr>
              <a:t>Nutritional needs and challenges for children with PKD</a:t>
            </a:r>
          </a:p>
          <a:p>
            <a:pPr marL="457200" indent="-457200" fontAlgn="base">
              <a:spcAft>
                <a:spcPts val="2400"/>
              </a:spcAft>
              <a:buFont typeface="Arial" panose="020B0604020202020204" pitchFamily="34" charset="0"/>
              <a:buChar char="•"/>
            </a:pPr>
            <a:r>
              <a:rPr lang="en-US" sz="2800" dirty="0">
                <a:solidFill>
                  <a:srgbClr val="221D59"/>
                </a:solidFill>
                <a:effectLst/>
                <a:latin typeface="Arial Narrow" panose="020B0604020202020204" pitchFamily="34" charset="0"/>
                <a:cs typeface="Arial Narrow" panose="020B0604020202020204" pitchFamily="34" charset="0"/>
              </a:rPr>
              <a:t>Developing a healthcare team for your child</a:t>
            </a:r>
          </a:p>
        </p:txBody>
      </p:sp>
    </p:spTree>
    <p:extLst>
      <p:ext uri="{BB962C8B-B14F-4D97-AF65-F5344CB8AC3E}">
        <p14:creationId xmlns:p14="http://schemas.microsoft.com/office/powerpoint/2010/main" val="220861297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3">
            <a:extLst>
              <a:ext uri="{FF2B5EF4-FFF2-40B4-BE49-F238E27FC236}">
                <a16:creationId xmlns:a16="http://schemas.microsoft.com/office/drawing/2014/main" id="{790645A8-952B-5A4A-4F40-93C4C4363671}"/>
              </a:ext>
            </a:extLst>
          </p:cNvPr>
          <p:cNvSpPr txBox="1">
            <a:spLocks/>
          </p:cNvSpPr>
          <p:nvPr/>
        </p:nvSpPr>
        <p:spPr>
          <a:xfrm>
            <a:off x="990600" y="542609"/>
            <a:ext cx="10231271" cy="970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Narrow" panose="020B0604020202020204" pitchFamily="34" charset="0"/>
                <a:cs typeface="Arial Narrow" panose="020B0604020202020204" pitchFamily="34" charset="0"/>
              </a:rPr>
              <a:t>PKD Clinical management: Multidisciplinary team </a:t>
            </a:r>
            <a:endParaRPr lang="en-US" sz="4000" b="1" dirty="0">
              <a:solidFill>
                <a:srgbClr val="002060"/>
              </a:solidFill>
              <a:latin typeface="Arial Narrow" panose="020B0604020202020204" pitchFamily="34" charset="0"/>
              <a:cs typeface="Arial Narrow" panose="020B0604020202020204" pitchFamily="34" charset="0"/>
            </a:endParaRPr>
          </a:p>
        </p:txBody>
      </p:sp>
      <p:grpSp>
        <p:nvGrpSpPr>
          <p:cNvPr id="72" name="Group 71">
            <a:extLst>
              <a:ext uri="{FF2B5EF4-FFF2-40B4-BE49-F238E27FC236}">
                <a16:creationId xmlns:a16="http://schemas.microsoft.com/office/drawing/2014/main" id="{E6808E49-45A4-0291-020F-366F015B0A58}"/>
              </a:ext>
            </a:extLst>
          </p:cNvPr>
          <p:cNvGrpSpPr/>
          <p:nvPr/>
        </p:nvGrpSpPr>
        <p:grpSpPr>
          <a:xfrm>
            <a:off x="3324111" y="2507663"/>
            <a:ext cx="4279997" cy="3543860"/>
            <a:chOff x="3955445" y="1879775"/>
            <a:chExt cx="4283513" cy="3551671"/>
          </a:xfrm>
        </p:grpSpPr>
        <p:sp>
          <p:nvSpPr>
            <p:cNvPr id="43" name="Shape">
              <a:extLst>
                <a:ext uri="{FF2B5EF4-FFF2-40B4-BE49-F238E27FC236}">
                  <a16:creationId xmlns:a16="http://schemas.microsoft.com/office/drawing/2014/main" id="{5D1B4FC2-D246-42DF-9832-1EC811D4144E}"/>
                </a:ext>
              </a:extLst>
            </p:cNvPr>
            <p:cNvSpPr/>
            <p:nvPr/>
          </p:nvSpPr>
          <p:spPr>
            <a:xfrm>
              <a:off x="4325036" y="3752549"/>
              <a:ext cx="1214423" cy="1343253"/>
            </a:xfrm>
            <a:custGeom>
              <a:avLst/>
              <a:gdLst/>
              <a:ahLst/>
              <a:cxnLst>
                <a:cxn ang="0">
                  <a:pos x="wd2" y="hd2"/>
                </a:cxn>
                <a:cxn ang="5400000">
                  <a:pos x="wd2" y="hd2"/>
                </a:cxn>
                <a:cxn ang="10800000">
                  <a:pos x="wd2" y="hd2"/>
                </a:cxn>
                <a:cxn ang="16200000">
                  <a:pos x="wd2" y="hd2"/>
                </a:cxn>
              </a:cxnLst>
              <a:rect l="0" t="0" r="r" b="b"/>
              <a:pathLst>
                <a:path w="21265" h="21290" extrusionOk="0">
                  <a:moveTo>
                    <a:pt x="13933" y="0"/>
                  </a:moveTo>
                  <a:lnTo>
                    <a:pt x="2131" y="0"/>
                  </a:lnTo>
                  <a:cubicBezTo>
                    <a:pt x="832" y="0"/>
                    <a:pt x="-133" y="1041"/>
                    <a:pt x="15" y="2184"/>
                  </a:cubicBezTo>
                  <a:cubicBezTo>
                    <a:pt x="1092" y="9809"/>
                    <a:pt x="5508" y="16460"/>
                    <a:pt x="11929" y="20895"/>
                  </a:cubicBezTo>
                  <a:cubicBezTo>
                    <a:pt x="12968" y="21600"/>
                    <a:pt x="14453" y="21331"/>
                    <a:pt x="15084" y="20324"/>
                  </a:cubicBezTo>
                  <a:lnTo>
                    <a:pt x="20985" y="11086"/>
                  </a:lnTo>
                  <a:cubicBezTo>
                    <a:pt x="21467" y="10313"/>
                    <a:pt x="21319" y="9339"/>
                    <a:pt x="20613" y="8734"/>
                  </a:cubicBezTo>
                  <a:cubicBezTo>
                    <a:pt x="18349" y="6853"/>
                    <a:pt x="16679" y="4333"/>
                    <a:pt x="16011" y="1512"/>
                  </a:cubicBezTo>
                  <a:cubicBezTo>
                    <a:pt x="15789" y="605"/>
                    <a:pt x="14935" y="0"/>
                    <a:pt x="13933" y="0"/>
                  </a:cubicBezTo>
                  <a:close/>
                </a:path>
              </a:pathLst>
            </a:custGeom>
            <a:solidFill>
              <a:schemeClr val="accent1">
                <a:lumMod val="20000"/>
                <a:lumOff val="8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44" name="Shape">
              <a:extLst>
                <a:ext uri="{FF2B5EF4-FFF2-40B4-BE49-F238E27FC236}">
                  <a16:creationId xmlns:a16="http://schemas.microsoft.com/office/drawing/2014/main" id="{E6B7EA39-DAE3-4671-B259-014EA9FA10D2}"/>
                </a:ext>
              </a:extLst>
            </p:cNvPr>
            <p:cNvSpPr/>
            <p:nvPr/>
          </p:nvSpPr>
          <p:spPr>
            <a:xfrm>
              <a:off x="6614088" y="3752549"/>
              <a:ext cx="1222774" cy="1351733"/>
            </a:xfrm>
            <a:custGeom>
              <a:avLst/>
              <a:gdLst/>
              <a:ahLst/>
              <a:cxnLst>
                <a:cxn ang="0">
                  <a:pos x="wd2" y="hd2"/>
                </a:cxn>
                <a:cxn ang="5400000">
                  <a:pos x="wd2" y="hd2"/>
                </a:cxn>
                <a:cxn ang="10800000">
                  <a:pos x="wd2" y="hd2"/>
                </a:cxn>
                <a:cxn ang="16200000">
                  <a:pos x="wd2" y="hd2"/>
                </a:cxn>
              </a:cxnLst>
              <a:rect l="0" t="0" r="r" b="b"/>
              <a:pathLst>
                <a:path w="21265" h="21292" extrusionOk="0">
                  <a:moveTo>
                    <a:pt x="277" y="11151"/>
                  </a:moveTo>
                  <a:lnTo>
                    <a:pt x="6138" y="20331"/>
                  </a:lnTo>
                  <a:cubicBezTo>
                    <a:pt x="6765" y="21333"/>
                    <a:pt x="8239" y="21600"/>
                    <a:pt x="9271" y="20899"/>
                  </a:cubicBezTo>
                  <a:cubicBezTo>
                    <a:pt x="15722" y="16492"/>
                    <a:pt x="20182" y="9815"/>
                    <a:pt x="21251" y="2170"/>
                  </a:cubicBezTo>
                  <a:cubicBezTo>
                    <a:pt x="21398" y="1002"/>
                    <a:pt x="20440" y="0"/>
                    <a:pt x="19149" y="0"/>
                  </a:cubicBezTo>
                  <a:lnTo>
                    <a:pt x="7428" y="0"/>
                  </a:lnTo>
                  <a:cubicBezTo>
                    <a:pt x="6433" y="0"/>
                    <a:pt x="5585" y="634"/>
                    <a:pt x="5364" y="1502"/>
                  </a:cubicBezTo>
                  <a:cubicBezTo>
                    <a:pt x="4700" y="4373"/>
                    <a:pt x="3005" y="6877"/>
                    <a:pt x="682" y="8747"/>
                  </a:cubicBezTo>
                  <a:cubicBezTo>
                    <a:pt x="-55" y="9381"/>
                    <a:pt x="-202" y="10383"/>
                    <a:pt x="277" y="11151"/>
                  </a:cubicBezTo>
                  <a:close/>
                </a:path>
              </a:pathLst>
            </a:custGeom>
            <a:solidFill>
              <a:schemeClr val="accent6">
                <a:lumMod val="20000"/>
                <a:lumOff val="8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45" name="Shape">
              <a:extLst>
                <a:ext uri="{FF2B5EF4-FFF2-40B4-BE49-F238E27FC236}">
                  <a16:creationId xmlns:a16="http://schemas.microsoft.com/office/drawing/2014/main" id="{BA4196D7-B898-47BC-BA22-EC89B4EBDC93}"/>
                </a:ext>
              </a:extLst>
            </p:cNvPr>
            <p:cNvSpPr/>
            <p:nvPr/>
          </p:nvSpPr>
          <p:spPr>
            <a:xfrm>
              <a:off x="5336168" y="4473175"/>
              <a:ext cx="1519665" cy="958271"/>
            </a:xfrm>
            <a:custGeom>
              <a:avLst/>
              <a:gdLst/>
              <a:ahLst/>
              <a:cxnLst>
                <a:cxn ang="0">
                  <a:pos x="wd2" y="hd2"/>
                </a:cxn>
                <a:cxn ang="5400000">
                  <a:pos x="wd2" y="hd2"/>
                </a:cxn>
                <a:cxn ang="10800000">
                  <a:pos x="wd2" y="hd2"/>
                </a:cxn>
                <a:cxn ang="16200000">
                  <a:pos x="wd2" y="hd2"/>
                </a:cxn>
              </a:cxnLst>
              <a:rect l="0" t="0" r="r" b="b"/>
              <a:pathLst>
                <a:path w="21042" h="21323" extrusionOk="0">
                  <a:moveTo>
                    <a:pt x="10609" y="1091"/>
                  </a:moveTo>
                  <a:cubicBezTo>
                    <a:pt x="9318" y="1091"/>
                    <a:pt x="8056" y="761"/>
                    <a:pt x="6882" y="147"/>
                  </a:cubicBezTo>
                  <a:cubicBezTo>
                    <a:pt x="6119" y="-277"/>
                    <a:pt x="5297" y="242"/>
                    <a:pt x="4886" y="1374"/>
                  </a:cubicBezTo>
                  <a:lnTo>
                    <a:pt x="220" y="14343"/>
                  </a:lnTo>
                  <a:cubicBezTo>
                    <a:pt x="-279" y="15758"/>
                    <a:pt x="103" y="17550"/>
                    <a:pt x="1042" y="18210"/>
                  </a:cubicBezTo>
                  <a:cubicBezTo>
                    <a:pt x="3976" y="20238"/>
                    <a:pt x="7205" y="21323"/>
                    <a:pt x="10609" y="21323"/>
                  </a:cubicBezTo>
                  <a:cubicBezTo>
                    <a:pt x="13955" y="21323"/>
                    <a:pt x="17124" y="20238"/>
                    <a:pt x="20000" y="18305"/>
                  </a:cubicBezTo>
                  <a:cubicBezTo>
                    <a:pt x="20940" y="17692"/>
                    <a:pt x="21321" y="15852"/>
                    <a:pt x="20822" y="14437"/>
                  </a:cubicBezTo>
                  <a:lnTo>
                    <a:pt x="16156" y="1468"/>
                  </a:lnTo>
                  <a:cubicBezTo>
                    <a:pt x="15774" y="383"/>
                    <a:pt x="14952" y="-136"/>
                    <a:pt x="14189" y="242"/>
                  </a:cubicBezTo>
                  <a:cubicBezTo>
                    <a:pt x="13045" y="808"/>
                    <a:pt x="11842" y="1091"/>
                    <a:pt x="10609" y="1091"/>
                  </a:cubicBezTo>
                  <a:close/>
                </a:path>
              </a:pathLst>
            </a:custGeom>
            <a:solidFill>
              <a:schemeClr val="accent3">
                <a:lumMod val="20000"/>
                <a:lumOff val="8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46" name="Shape">
              <a:extLst>
                <a:ext uri="{FF2B5EF4-FFF2-40B4-BE49-F238E27FC236}">
                  <a16:creationId xmlns:a16="http://schemas.microsoft.com/office/drawing/2014/main" id="{74636FE0-5718-4537-A17A-26A31AC73B5A}"/>
                </a:ext>
              </a:extLst>
            </p:cNvPr>
            <p:cNvSpPr/>
            <p:nvPr/>
          </p:nvSpPr>
          <p:spPr>
            <a:xfrm>
              <a:off x="6629330" y="2226514"/>
              <a:ext cx="1223709" cy="1350127"/>
            </a:xfrm>
            <a:custGeom>
              <a:avLst/>
              <a:gdLst/>
              <a:ahLst/>
              <a:cxnLst>
                <a:cxn ang="0">
                  <a:pos x="wd2" y="hd2"/>
                </a:cxn>
                <a:cxn ang="5400000">
                  <a:pos x="wd2" y="hd2"/>
                </a:cxn>
                <a:cxn ang="10800000">
                  <a:pos x="wd2" y="hd2"/>
                </a:cxn>
                <a:cxn ang="16200000">
                  <a:pos x="wd2" y="hd2"/>
                </a:cxn>
              </a:cxnLst>
              <a:rect l="0" t="0" r="r" b="b"/>
              <a:pathLst>
                <a:path w="21245" h="21299" extrusionOk="0">
                  <a:moveTo>
                    <a:pt x="6143" y="970"/>
                  </a:moveTo>
                  <a:lnTo>
                    <a:pt x="292" y="10165"/>
                  </a:lnTo>
                  <a:cubicBezTo>
                    <a:pt x="-223" y="10934"/>
                    <a:pt x="-39" y="11937"/>
                    <a:pt x="697" y="12539"/>
                  </a:cubicBezTo>
                  <a:cubicBezTo>
                    <a:pt x="3015" y="14411"/>
                    <a:pt x="4671" y="16952"/>
                    <a:pt x="5370" y="19794"/>
                  </a:cubicBezTo>
                  <a:cubicBezTo>
                    <a:pt x="5591" y="20664"/>
                    <a:pt x="6437" y="21299"/>
                    <a:pt x="7431" y="21299"/>
                  </a:cubicBezTo>
                  <a:lnTo>
                    <a:pt x="19132" y="21299"/>
                  </a:lnTo>
                  <a:cubicBezTo>
                    <a:pt x="20420" y="21299"/>
                    <a:pt x="21377" y="20262"/>
                    <a:pt x="21230" y="19126"/>
                  </a:cubicBezTo>
                  <a:cubicBezTo>
                    <a:pt x="20163" y="11469"/>
                    <a:pt x="15710" y="4815"/>
                    <a:pt x="9271" y="368"/>
                  </a:cubicBezTo>
                  <a:cubicBezTo>
                    <a:pt x="8240" y="-301"/>
                    <a:pt x="6768" y="-33"/>
                    <a:pt x="6143" y="970"/>
                  </a:cubicBezTo>
                  <a:close/>
                </a:path>
              </a:pathLst>
            </a:custGeom>
            <a:solidFill>
              <a:schemeClr val="accent5">
                <a:lumMod val="20000"/>
                <a:lumOff val="8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47" name="Shape">
              <a:extLst>
                <a:ext uri="{FF2B5EF4-FFF2-40B4-BE49-F238E27FC236}">
                  <a16:creationId xmlns:a16="http://schemas.microsoft.com/office/drawing/2014/main" id="{CCA4A829-1490-4892-8C70-778C9A7337FD}"/>
                </a:ext>
              </a:extLst>
            </p:cNvPr>
            <p:cNvSpPr/>
            <p:nvPr/>
          </p:nvSpPr>
          <p:spPr>
            <a:xfrm>
              <a:off x="4325036" y="2226514"/>
              <a:ext cx="1214423" cy="1343255"/>
            </a:xfrm>
            <a:custGeom>
              <a:avLst/>
              <a:gdLst/>
              <a:ahLst/>
              <a:cxnLst>
                <a:cxn ang="0">
                  <a:pos x="wd2" y="hd2"/>
                </a:cxn>
                <a:cxn ang="5400000">
                  <a:pos x="wd2" y="hd2"/>
                </a:cxn>
                <a:cxn ang="10800000">
                  <a:pos x="wd2" y="hd2"/>
                </a:cxn>
                <a:cxn ang="16200000">
                  <a:pos x="wd2" y="hd2"/>
                </a:cxn>
              </a:cxnLst>
              <a:rect l="0" t="0" r="r" b="b"/>
              <a:pathLst>
                <a:path w="21265" h="21290" extrusionOk="0">
                  <a:moveTo>
                    <a:pt x="20985" y="10204"/>
                  </a:moveTo>
                  <a:lnTo>
                    <a:pt x="15084" y="967"/>
                  </a:lnTo>
                  <a:cubicBezTo>
                    <a:pt x="14453" y="-41"/>
                    <a:pt x="12968" y="-310"/>
                    <a:pt x="11929" y="395"/>
                  </a:cubicBezTo>
                  <a:cubicBezTo>
                    <a:pt x="5508" y="4830"/>
                    <a:pt x="1092" y="11481"/>
                    <a:pt x="15" y="19106"/>
                  </a:cubicBezTo>
                  <a:cubicBezTo>
                    <a:pt x="-133" y="20282"/>
                    <a:pt x="832" y="21290"/>
                    <a:pt x="2131" y="21290"/>
                  </a:cubicBezTo>
                  <a:lnTo>
                    <a:pt x="13933" y="21290"/>
                  </a:lnTo>
                  <a:cubicBezTo>
                    <a:pt x="14935" y="21290"/>
                    <a:pt x="15789" y="20652"/>
                    <a:pt x="16011" y="19778"/>
                  </a:cubicBezTo>
                  <a:cubicBezTo>
                    <a:pt x="16679" y="16957"/>
                    <a:pt x="18313" y="14437"/>
                    <a:pt x="20613" y="12556"/>
                  </a:cubicBezTo>
                  <a:cubicBezTo>
                    <a:pt x="21319" y="11951"/>
                    <a:pt x="21467" y="10977"/>
                    <a:pt x="20985" y="10204"/>
                  </a:cubicBezTo>
                  <a:close/>
                </a:path>
              </a:pathLst>
            </a:custGeom>
            <a:solidFill>
              <a:srgbClr val="EADBF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48" name="Shape">
              <a:extLst>
                <a:ext uri="{FF2B5EF4-FFF2-40B4-BE49-F238E27FC236}">
                  <a16:creationId xmlns:a16="http://schemas.microsoft.com/office/drawing/2014/main" id="{12033D95-5A52-4CE9-9838-88E4D7A70674}"/>
                </a:ext>
              </a:extLst>
            </p:cNvPr>
            <p:cNvSpPr/>
            <p:nvPr/>
          </p:nvSpPr>
          <p:spPr>
            <a:xfrm>
              <a:off x="5336168" y="1879775"/>
              <a:ext cx="1519665" cy="957400"/>
            </a:xfrm>
            <a:custGeom>
              <a:avLst/>
              <a:gdLst/>
              <a:ahLst/>
              <a:cxnLst>
                <a:cxn ang="0">
                  <a:pos x="wd2" y="hd2"/>
                </a:cxn>
                <a:cxn ang="5400000">
                  <a:pos x="wd2" y="hd2"/>
                </a:cxn>
                <a:cxn ang="10800000">
                  <a:pos x="wd2" y="hd2"/>
                </a:cxn>
                <a:cxn ang="16200000">
                  <a:pos x="wd2" y="hd2"/>
                </a:cxn>
              </a:cxnLst>
              <a:rect l="0" t="0" r="r" b="b"/>
              <a:pathLst>
                <a:path w="21042" h="21350" extrusionOk="0">
                  <a:moveTo>
                    <a:pt x="10609" y="20229"/>
                  </a:moveTo>
                  <a:cubicBezTo>
                    <a:pt x="11871" y="20229"/>
                    <a:pt x="13074" y="20560"/>
                    <a:pt x="14189" y="21127"/>
                  </a:cubicBezTo>
                  <a:cubicBezTo>
                    <a:pt x="14952" y="21505"/>
                    <a:pt x="15774" y="20986"/>
                    <a:pt x="16156" y="19898"/>
                  </a:cubicBezTo>
                  <a:lnTo>
                    <a:pt x="20822" y="6901"/>
                  </a:lnTo>
                  <a:cubicBezTo>
                    <a:pt x="21321" y="5483"/>
                    <a:pt x="20939" y="3639"/>
                    <a:pt x="20000" y="3025"/>
                  </a:cubicBezTo>
                  <a:cubicBezTo>
                    <a:pt x="17095" y="1087"/>
                    <a:pt x="13925" y="0"/>
                    <a:pt x="10609" y="0"/>
                  </a:cubicBezTo>
                  <a:cubicBezTo>
                    <a:pt x="7205" y="0"/>
                    <a:pt x="3976" y="1134"/>
                    <a:pt x="1042" y="3119"/>
                  </a:cubicBezTo>
                  <a:cubicBezTo>
                    <a:pt x="102" y="3781"/>
                    <a:pt x="-279" y="5577"/>
                    <a:pt x="220" y="6995"/>
                  </a:cubicBezTo>
                  <a:lnTo>
                    <a:pt x="4886" y="19993"/>
                  </a:lnTo>
                  <a:cubicBezTo>
                    <a:pt x="5297" y="21127"/>
                    <a:pt x="6119" y="21600"/>
                    <a:pt x="6882" y="21222"/>
                  </a:cubicBezTo>
                  <a:cubicBezTo>
                    <a:pt x="8056" y="20560"/>
                    <a:pt x="9288" y="20229"/>
                    <a:pt x="10609" y="20229"/>
                  </a:cubicBezTo>
                  <a:close/>
                </a:path>
              </a:pathLst>
            </a:custGeom>
            <a:solidFill>
              <a:schemeClr val="accent4">
                <a:lumMod val="20000"/>
                <a:lumOff val="8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38" name="Freeform: Shape 37">
              <a:extLst>
                <a:ext uri="{FF2B5EF4-FFF2-40B4-BE49-F238E27FC236}">
                  <a16:creationId xmlns:a16="http://schemas.microsoft.com/office/drawing/2014/main" id="{09056CA9-323A-427F-9D25-5783E32A6ACE}"/>
                </a:ext>
              </a:extLst>
            </p:cNvPr>
            <p:cNvSpPr/>
            <p:nvPr/>
          </p:nvSpPr>
          <p:spPr>
            <a:xfrm>
              <a:off x="5779118" y="2784835"/>
              <a:ext cx="633764" cy="210878"/>
            </a:xfrm>
            <a:custGeom>
              <a:avLst/>
              <a:gdLst>
                <a:gd name="connsiteX0" fmla="*/ 321139 w 633764"/>
                <a:gd name="connsiteY0" fmla="*/ 0 h 210878"/>
                <a:gd name="connsiteX1" fmla="*/ 573403 w 633764"/>
                <a:gd name="connsiteY1" fmla="*/ 38155 h 210878"/>
                <a:gd name="connsiteX2" fmla="*/ 622100 w 633764"/>
                <a:gd name="connsiteY2" fmla="*/ 161037 h 210878"/>
                <a:gd name="connsiteX3" fmla="*/ 522552 w 633764"/>
                <a:gd name="connsiteY3" fmla="*/ 199193 h 210878"/>
                <a:gd name="connsiteX4" fmla="*/ 323292 w 633764"/>
                <a:gd name="connsiteY4" fmla="*/ 169535 h 210878"/>
                <a:gd name="connsiteX5" fmla="*/ 98606 w 633764"/>
                <a:gd name="connsiteY5" fmla="*/ 207690 h 210878"/>
                <a:gd name="connsiteX6" fmla="*/ 24401 w 633764"/>
                <a:gd name="connsiteY6" fmla="*/ 182281 h 210878"/>
                <a:gd name="connsiteX7" fmla="*/ 11730 w 633764"/>
                <a:gd name="connsiteY7" fmla="*/ 165286 h 210878"/>
                <a:gd name="connsiteX8" fmla="*/ 58356 w 633764"/>
                <a:gd name="connsiteY8" fmla="*/ 42404 h 210878"/>
                <a:gd name="connsiteX9" fmla="*/ 321139 w 633764"/>
                <a:gd name="connsiteY9" fmla="*/ 0 h 21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3764" h="210878">
                  <a:moveTo>
                    <a:pt x="321139" y="0"/>
                  </a:moveTo>
                  <a:cubicBezTo>
                    <a:pt x="408098" y="0"/>
                    <a:pt x="492821" y="12746"/>
                    <a:pt x="573403" y="38155"/>
                  </a:cubicBezTo>
                  <a:cubicBezTo>
                    <a:pt x="626324" y="52984"/>
                    <a:pt x="649678" y="114467"/>
                    <a:pt x="622100" y="161037"/>
                  </a:cubicBezTo>
                  <a:cubicBezTo>
                    <a:pt x="600898" y="195027"/>
                    <a:pt x="560649" y="211939"/>
                    <a:pt x="522552" y="199193"/>
                  </a:cubicBezTo>
                  <a:cubicBezTo>
                    <a:pt x="458948" y="180115"/>
                    <a:pt x="391120" y="169535"/>
                    <a:pt x="323292" y="169535"/>
                  </a:cubicBezTo>
                  <a:cubicBezTo>
                    <a:pt x="244863" y="169535"/>
                    <a:pt x="168588" y="182281"/>
                    <a:pt x="98606" y="207690"/>
                  </a:cubicBezTo>
                  <a:cubicBezTo>
                    <a:pt x="71028" y="216188"/>
                    <a:pt x="41379" y="207690"/>
                    <a:pt x="24401" y="182281"/>
                  </a:cubicBezTo>
                  <a:lnTo>
                    <a:pt x="11730" y="165286"/>
                  </a:lnTo>
                  <a:cubicBezTo>
                    <a:pt x="-15849" y="118716"/>
                    <a:pt x="7423" y="59316"/>
                    <a:pt x="58356" y="42404"/>
                  </a:cubicBezTo>
                  <a:cubicBezTo>
                    <a:pt x="141009" y="14829"/>
                    <a:pt x="230039" y="0"/>
                    <a:pt x="321139"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13047401-14E1-4BBC-8A53-2918050B88A2}"/>
                </a:ext>
              </a:extLst>
            </p:cNvPr>
            <p:cNvSpPr/>
            <p:nvPr/>
          </p:nvSpPr>
          <p:spPr>
            <a:xfrm>
              <a:off x="6536920" y="2993129"/>
              <a:ext cx="404701" cy="577004"/>
            </a:xfrm>
            <a:custGeom>
              <a:avLst/>
              <a:gdLst>
                <a:gd name="connsiteX0" fmla="*/ 72839 w 404701"/>
                <a:gd name="connsiteY0" fmla="*/ 1017 h 577004"/>
                <a:gd name="connsiteX1" fmla="*/ 140142 w 404701"/>
                <a:gd name="connsiteY1" fmla="*/ 21666 h 577004"/>
                <a:gd name="connsiteX2" fmla="*/ 402921 w 404701"/>
                <a:gd name="connsiteY2" fmla="*/ 477380 h 577004"/>
                <a:gd name="connsiteX3" fmla="*/ 324557 w 404701"/>
                <a:gd name="connsiteY3" fmla="*/ 577004 h 577004"/>
                <a:gd name="connsiteX4" fmla="*/ 318161 w 404701"/>
                <a:gd name="connsiteY4" fmla="*/ 577004 h 577004"/>
                <a:gd name="connsiteX5" fmla="*/ 239716 w 404701"/>
                <a:gd name="connsiteY5" fmla="*/ 511290 h 577004"/>
                <a:gd name="connsiteX6" fmla="*/ 27778 w 404701"/>
                <a:gd name="connsiteY6" fmla="*/ 148883 h 577004"/>
                <a:gd name="connsiteX7" fmla="*/ 10858 w 404701"/>
                <a:gd name="connsiteY7" fmla="*/ 47153 h 577004"/>
                <a:gd name="connsiteX8" fmla="*/ 15068 w 404701"/>
                <a:gd name="connsiteY8" fmla="*/ 40763 h 577004"/>
                <a:gd name="connsiteX9" fmla="*/ 72839 w 404701"/>
                <a:gd name="connsiteY9" fmla="*/ 1017 h 57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701" h="577004">
                  <a:moveTo>
                    <a:pt x="72839" y="1017"/>
                  </a:moveTo>
                  <a:cubicBezTo>
                    <a:pt x="96164" y="-2695"/>
                    <a:pt x="121078" y="3659"/>
                    <a:pt x="140142" y="21666"/>
                  </a:cubicBezTo>
                  <a:cubicBezTo>
                    <a:pt x="267322" y="140387"/>
                    <a:pt x="362686" y="297230"/>
                    <a:pt x="402921" y="477380"/>
                  </a:cubicBezTo>
                  <a:cubicBezTo>
                    <a:pt x="413526" y="528281"/>
                    <a:pt x="375396" y="577004"/>
                    <a:pt x="324557" y="577004"/>
                  </a:cubicBezTo>
                  <a:lnTo>
                    <a:pt x="318161" y="577004"/>
                  </a:lnTo>
                  <a:cubicBezTo>
                    <a:pt x="280032" y="577004"/>
                    <a:pt x="246112" y="549484"/>
                    <a:pt x="239716" y="511290"/>
                  </a:cubicBezTo>
                  <a:cubicBezTo>
                    <a:pt x="207982" y="369261"/>
                    <a:pt x="131642" y="244223"/>
                    <a:pt x="27778" y="148883"/>
                  </a:cubicBezTo>
                  <a:cubicBezTo>
                    <a:pt x="-1852" y="123469"/>
                    <a:pt x="-8247" y="81063"/>
                    <a:pt x="10858" y="47153"/>
                  </a:cubicBezTo>
                  <a:lnTo>
                    <a:pt x="15068" y="40763"/>
                  </a:lnTo>
                  <a:cubicBezTo>
                    <a:pt x="27778" y="18508"/>
                    <a:pt x="49514" y="4730"/>
                    <a:pt x="72839" y="1017"/>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E6F22769-E7FB-48B1-80E7-C815AB982856}"/>
                </a:ext>
              </a:extLst>
            </p:cNvPr>
            <p:cNvSpPr/>
            <p:nvPr/>
          </p:nvSpPr>
          <p:spPr>
            <a:xfrm>
              <a:off x="5238894" y="2993129"/>
              <a:ext cx="400595" cy="569098"/>
            </a:xfrm>
            <a:custGeom>
              <a:avLst/>
              <a:gdLst>
                <a:gd name="connsiteX0" fmla="*/ 325797 w 400595"/>
                <a:gd name="connsiteY0" fmla="*/ 858 h 569098"/>
                <a:gd name="connsiteX1" fmla="*/ 385371 w 400595"/>
                <a:gd name="connsiteY1" fmla="*/ 41401 h 569098"/>
                <a:gd name="connsiteX2" fmla="*/ 389620 w 400595"/>
                <a:gd name="connsiteY2" fmla="*/ 47765 h 569098"/>
                <a:gd name="connsiteX3" fmla="*/ 374789 w 400595"/>
                <a:gd name="connsiteY3" fmla="*/ 149443 h 569098"/>
                <a:gd name="connsiteX4" fmla="*/ 311217 w 400595"/>
                <a:gd name="connsiteY4" fmla="*/ 215179 h 569098"/>
                <a:gd name="connsiteX5" fmla="*/ 169161 w 400595"/>
                <a:gd name="connsiteY5" fmla="*/ 505532 h 569098"/>
                <a:gd name="connsiteX6" fmla="*/ 90757 w 400595"/>
                <a:gd name="connsiteY6" fmla="*/ 569098 h 569098"/>
                <a:gd name="connsiteX7" fmla="*/ 82260 w 400595"/>
                <a:gd name="connsiteY7" fmla="*/ 569098 h 569098"/>
                <a:gd name="connsiteX8" fmla="*/ 1772 w 400595"/>
                <a:gd name="connsiteY8" fmla="*/ 469518 h 569098"/>
                <a:gd name="connsiteX9" fmla="*/ 258226 w 400595"/>
                <a:gd name="connsiteY9" fmla="*/ 22309 h 569098"/>
                <a:gd name="connsiteX10" fmla="*/ 325797 w 400595"/>
                <a:gd name="connsiteY10" fmla="*/ 858 h 56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595" h="569098">
                  <a:moveTo>
                    <a:pt x="325797" y="858"/>
                  </a:moveTo>
                  <a:cubicBezTo>
                    <a:pt x="349376" y="4303"/>
                    <a:pt x="371623" y="18079"/>
                    <a:pt x="385371" y="41401"/>
                  </a:cubicBezTo>
                  <a:lnTo>
                    <a:pt x="389620" y="47765"/>
                  </a:lnTo>
                  <a:cubicBezTo>
                    <a:pt x="408700" y="81682"/>
                    <a:pt x="402367" y="124059"/>
                    <a:pt x="374789" y="149443"/>
                  </a:cubicBezTo>
                  <a:cubicBezTo>
                    <a:pt x="351461" y="170704"/>
                    <a:pt x="332381" y="191893"/>
                    <a:pt x="311217" y="215179"/>
                  </a:cubicBezTo>
                  <a:cubicBezTo>
                    <a:pt x="243396" y="297837"/>
                    <a:pt x="194654" y="397418"/>
                    <a:pt x="169161" y="505532"/>
                  </a:cubicBezTo>
                  <a:cubicBezTo>
                    <a:pt x="160743" y="543715"/>
                    <a:pt x="128917" y="569098"/>
                    <a:pt x="90757" y="569098"/>
                  </a:cubicBezTo>
                  <a:lnTo>
                    <a:pt x="82260" y="569098"/>
                  </a:lnTo>
                  <a:cubicBezTo>
                    <a:pt x="29269" y="569098"/>
                    <a:pt x="-8810" y="520357"/>
                    <a:pt x="1772" y="469518"/>
                  </a:cubicBezTo>
                  <a:cubicBezTo>
                    <a:pt x="39932" y="295740"/>
                    <a:pt x="131081" y="140982"/>
                    <a:pt x="258226" y="22309"/>
                  </a:cubicBezTo>
                  <a:cubicBezTo>
                    <a:pt x="277306" y="4302"/>
                    <a:pt x="302218" y="-2586"/>
                    <a:pt x="325797" y="858"/>
                  </a:cubicBezTo>
                  <a:close/>
                </a:path>
              </a:pathLst>
            </a:custGeom>
            <a:solidFill>
              <a:srgbClr val="401B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EC3CE4CA-3D74-4EF4-BE0A-CB56B2B5A3F1}"/>
                </a:ext>
              </a:extLst>
            </p:cNvPr>
            <p:cNvSpPr/>
            <p:nvPr/>
          </p:nvSpPr>
          <p:spPr>
            <a:xfrm>
              <a:off x="6515743" y="3752550"/>
              <a:ext cx="408401" cy="576109"/>
            </a:xfrm>
            <a:custGeom>
              <a:avLst/>
              <a:gdLst>
                <a:gd name="connsiteX0" fmla="*/ 317589 w 408401"/>
                <a:gd name="connsiteY0" fmla="*/ 0 h 576109"/>
                <a:gd name="connsiteX1" fmla="*/ 326120 w 408401"/>
                <a:gd name="connsiteY1" fmla="*/ 0 h 576109"/>
                <a:gd name="connsiteX2" fmla="*/ 406637 w 408401"/>
                <a:gd name="connsiteY2" fmla="*/ 99636 h 576109"/>
                <a:gd name="connsiteX3" fmla="*/ 139576 w 408401"/>
                <a:gd name="connsiteY3" fmla="*/ 555319 h 576109"/>
                <a:gd name="connsiteX4" fmla="*/ 14536 w 408401"/>
                <a:gd name="connsiteY4" fmla="*/ 536248 h 576109"/>
                <a:gd name="connsiteX5" fmla="*/ 10311 w 408401"/>
                <a:gd name="connsiteY5" fmla="*/ 529866 h 576109"/>
                <a:gd name="connsiteX6" fmla="*/ 27210 w 408401"/>
                <a:gd name="connsiteY6" fmla="*/ 428128 h 576109"/>
                <a:gd name="connsiteX7" fmla="*/ 52641 w 408401"/>
                <a:gd name="connsiteY7" fmla="*/ 404851 h 576109"/>
                <a:gd name="connsiteX8" fmla="*/ 239185 w 408401"/>
                <a:gd name="connsiteY8" fmla="*/ 65699 h 576109"/>
                <a:gd name="connsiteX9" fmla="*/ 317589 w 408401"/>
                <a:gd name="connsiteY9" fmla="*/ 0 h 57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01" h="576109">
                  <a:moveTo>
                    <a:pt x="317589" y="0"/>
                  </a:moveTo>
                  <a:lnTo>
                    <a:pt x="326120" y="0"/>
                  </a:lnTo>
                  <a:cubicBezTo>
                    <a:pt x="379094" y="2103"/>
                    <a:pt x="417199" y="48730"/>
                    <a:pt x="406637" y="99636"/>
                  </a:cubicBezTo>
                  <a:cubicBezTo>
                    <a:pt x="368531" y="277660"/>
                    <a:pt x="273147" y="436612"/>
                    <a:pt x="139576" y="555319"/>
                  </a:cubicBezTo>
                  <a:cubicBezTo>
                    <a:pt x="101471" y="589256"/>
                    <a:pt x="39966" y="580772"/>
                    <a:pt x="14536" y="536248"/>
                  </a:cubicBezTo>
                  <a:lnTo>
                    <a:pt x="10311" y="529866"/>
                  </a:lnTo>
                  <a:cubicBezTo>
                    <a:pt x="-8782" y="496002"/>
                    <a:pt x="-333" y="453581"/>
                    <a:pt x="27210" y="428128"/>
                  </a:cubicBezTo>
                  <a:cubicBezTo>
                    <a:pt x="35741" y="419644"/>
                    <a:pt x="44191" y="413335"/>
                    <a:pt x="52641" y="404851"/>
                  </a:cubicBezTo>
                  <a:cubicBezTo>
                    <a:pt x="143801" y="313700"/>
                    <a:pt x="209530" y="197096"/>
                    <a:pt x="239185" y="65699"/>
                  </a:cubicBezTo>
                  <a:cubicBezTo>
                    <a:pt x="247635" y="27556"/>
                    <a:pt x="279484" y="0"/>
                    <a:pt x="317589"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32147710-EC4A-4307-925C-A71018B3A1DD}"/>
                </a:ext>
              </a:extLst>
            </p:cNvPr>
            <p:cNvSpPr/>
            <p:nvPr/>
          </p:nvSpPr>
          <p:spPr>
            <a:xfrm>
              <a:off x="5239740" y="3752550"/>
              <a:ext cx="399037" cy="569192"/>
            </a:xfrm>
            <a:custGeom>
              <a:avLst/>
              <a:gdLst>
                <a:gd name="connsiteX0" fmla="*/ 82340 w 399037"/>
                <a:gd name="connsiteY0" fmla="*/ 0 h 569192"/>
                <a:gd name="connsiteX1" fmla="*/ 90838 w 399037"/>
                <a:gd name="connsiteY1" fmla="*/ 0 h 569192"/>
                <a:gd name="connsiteX2" fmla="*/ 169243 w 399037"/>
                <a:gd name="connsiteY2" fmla="*/ 65721 h 569192"/>
                <a:gd name="connsiteX3" fmla="*/ 249813 w 399037"/>
                <a:gd name="connsiteY3" fmla="*/ 267075 h 569192"/>
                <a:gd name="connsiteX4" fmla="*/ 372712 w 399037"/>
                <a:gd name="connsiteY4" fmla="*/ 419679 h 569192"/>
                <a:gd name="connsiteX5" fmla="*/ 389708 w 399037"/>
                <a:gd name="connsiteY5" fmla="*/ 521439 h 569192"/>
                <a:gd name="connsiteX6" fmla="*/ 385459 w 399037"/>
                <a:gd name="connsiteY6" fmla="*/ 527794 h 569192"/>
                <a:gd name="connsiteX7" fmla="*/ 258230 w 399037"/>
                <a:gd name="connsiteY7" fmla="*/ 546861 h 569192"/>
                <a:gd name="connsiteX8" fmla="*/ 1770 w 399037"/>
                <a:gd name="connsiteY8" fmla="*/ 99665 h 569192"/>
                <a:gd name="connsiteX9" fmla="*/ 82340 w 399037"/>
                <a:gd name="connsiteY9" fmla="*/ 0 h 56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9037" h="569192">
                  <a:moveTo>
                    <a:pt x="82340" y="0"/>
                  </a:moveTo>
                  <a:lnTo>
                    <a:pt x="90838" y="0"/>
                  </a:lnTo>
                  <a:cubicBezTo>
                    <a:pt x="128998" y="0"/>
                    <a:pt x="160745" y="27588"/>
                    <a:pt x="169243" y="65721"/>
                  </a:cubicBezTo>
                  <a:cubicBezTo>
                    <a:pt x="186159" y="137798"/>
                    <a:pt x="213737" y="205614"/>
                    <a:pt x="249813" y="267075"/>
                  </a:cubicBezTo>
                  <a:cubicBezTo>
                    <a:pt x="283724" y="322180"/>
                    <a:pt x="323969" y="375190"/>
                    <a:pt x="372712" y="419679"/>
                  </a:cubicBezTo>
                  <a:cubicBezTo>
                    <a:pt x="400290" y="445101"/>
                    <a:pt x="406623" y="487495"/>
                    <a:pt x="389708" y="521439"/>
                  </a:cubicBezTo>
                  <a:lnTo>
                    <a:pt x="385459" y="527794"/>
                  </a:lnTo>
                  <a:cubicBezTo>
                    <a:pt x="357880" y="574449"/>
                    <a:pt x="296391" y="582899"/>
                    <a:pt x="258230" y="546861"/>
                  </a:cubicBezTo>
                  <a:cubicBezTo>
                    <a:pt x="131082" y="428201"/>
                    <a:pt x="39930" y="273430"/>
                    <a:pt x="1770" y="99665"/>
                  </a:cubicBezTo>
                  <a:cubicBezTo>
                    <a:pt x="-8812" y="48749"/>
                    <a:pt x="29348" y="0"/>
                    <a:pt x="8234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9D7A611-5C84-4239-B8A5-A2AE3D621013}"/>
                </a:ext>
              </a:extLst>
            </p:cNvPr>
            <p:cNvSpPr/>
            <p:nvPr/>
          </p:nvSpPr>
          <p:spPr>
            <a:xfrm>
              <a:off x="5779506" y="4319956"/>
              <a:ext cx="632989" cy="209675"/>
            </a:xfrm>
            <a:custGeom>
              <a:avLst/>
              <a:gdLst>
                <a:gd name="connsiteX0" fmla="*/ 79647 w 632989"/>
                <a:gd name="connsiteY0" fmla="*/ 7 h 209675"/>
                <a:gd name="connsiteX1" fmla="*/ 102057 w 632989"/>
                <a:gd name="connsiteY1" fmla="*/ 4073 h 209675"/>
                <a:gd name="connsiteX2" fmla="*/ 322436 w 632989"/>
                <a:gd name="connsiteY2" fmla="*/ 40145 h 209675"/>
                <a:gd name="connsiteX3" fmla="*/ 521697 w 632989"/>
                <a:gd name="connsiteY3" fmla="*/ 10488 h 209675"/>
                <a:gd name="connsiteX4" fmla="*/ 621327 w 632989"/>
                <a:gd name="connsiteY4" fmla="*/ 48559 h 209675"/>
                <a:gd name="connsiteX5" fmla="*/ 572547 w 632989"/>
                <a:gd name="connsiteY5" fmla="*/ 171520 h 209675"/>
                <a:gd name="connsiteX6" fmla="*/ 320366 w 632989"/>
                <a:gd name="connsiteY6" fmla="*/ 209675 h 209675"/>
                <a:gd name="connsiteX7" fmla="*/ 53277 w 632989"/>
                <a:gd name="connsiteY7" fmla="*/ 167272 h 209675"/>
                <a:gd name="connsiteX8" fmla="*/ 10875 w 632989"/>
                <a:gd name="connsiteY8" fmla="*/ 48559 h 209675"/>
                <a:gd name="connsiteX9" fmla="*/ 23629 w 632989"/>
                <a:gd name="connsiteY9" fmla="*/ 29482 h 209675"/>
                <a:gd name="connsiteX10" fmla="*/ 79647 w 632989"/>
                <a:gd name="connsiteY10" fmla="*/ 7 h 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989" h="209675">
                  <a:moveTo>
                    <a:pt x="79647" y="7"/>
                  </a:moveTo>
                  <a:cubicBezTo>
                    <a:pt x="87067" y="106"/>
                    <a:pt x="94624" y="1428"/>
                    <a:pt x="102057" y="4073"/>
                  </a:cubicBezTo>
                  <a:cubicBezTo>
                    <a:pt x="171956" y="27399"/>
                    <a:pt x="246161" y="40145"/>
                    <a:pt x="322436" y="40145"/>
                  </a:cubicBezTo>
                  <a:cubicBezTo>
                    <a:pt x="392418" y="40145"/>
                    <a:pt x="460246" y="29482"/>
                    <a:pt x="521697" y="10488"/>
                  </a:cubicBezTo>
                  <a:cubicBezTo>
                    <a:pt x="559876" y="-175"/>
                    <a:pt x="600125" y="14653"/>
                    <a:pt x="621327" y="48559"/>
                  </a:cubicBezTo>
                  <a:cubicBezTo>
                    <a:pt x="648905" y="95211"/>
                    <a:pt x="625550" y="156692"/>
                    <a:pt x="572547" y="171520"/>
                  </a:cubicBezTo>
                  <a:cubicBezTo>
                    <a:pt x="492048" y="196929"/>
                    <a:pt x="409395" y="209675"/>
                    <a:pt x="320366" y="209675"/>
                  </a:cubicBezTo>
                  <a:cubicBezTo>
                    <a:pt x="227113" y="209675"/>
                    <a:pt x="138083" y="194846"/>
                    <a:pt x="53277" y="167272"/>
                  </a:cubicBezTo>
                  <a:cubicBezTo>
                    <a:pt x="6651" y="150360"/>
                    <a:pt x="-14551" y="93128"/>
                    <a:pt x="10875" y="48559"/>
                  </a:cubicBezTo>
                  <a:lnTo>
                    <a:pt x="23629" y="29482"/>
                  </a:lnTo>
                  <a:cubicBezTo>
                    <a:pt x="36362" y="10425"/>
                    <a:pt x="57388" y="-290"/>
                    <a:pt x="79647" y="7"/>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TextBox 39">
              <a:extLst>
                <a:ext uri="{FF2B5EF4-FFF2-40B4-BE49-F238E27FC236}">
                  <a16:creationId xmlns:a16="http://schemas.microsoft.com/office/drawing/2014/main" id="{BA97762B-9D0B-4F73-A52B-0C47E92A0D3C}"/>
                </a:ext>
              </a:extLst>
            </p:cNvPr>
            <p:cNvSpPr txBox="1"/>
            <p:nvPr/>
          </p:nvSpPr>
          <p:spPr>
            <a:xfrm>
              <a:off x="7643340" y="2400538"/>
              <a:ext cx="59561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chemeClr val="bg1"/>
                  </a:solidFill>
                </a:rPr>
                <a:t>02</a:t>
              </a:r>
            </a:p>
          </p:txBody>
        </p:sp>
        <p:sp>
          <p:nvSpPr>
            <p:cNvPr id="51" name="TextBox 40">
              <a:extLst>
                <a:ext uri="{FF2B5EF4-FFF2-40B4-BE49-F238E27FC236}">
                  <a16:creationId xmlns:a16="http://schemas.microsoft.com/office/drawing/2014/main" id="{C9A29281-37B3-4164-AFE1-3F46B442D18D}"/>
                </a:ext>
              </a:extLst>
            </p:cNvPr>
            <p:cNvSpPr txBox="1"/>
            <p:nvPr/>
          </p:nvSpPr>
          <p:spPr>
            <a:xfrm>
              <a:off x="7619926" y="4507140"/>
              <a:ext cx="59561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chemeClr val="bg1"/>
                  </a:solidFill>
                </a:rPr>
                <a:t>03</a:t>
              </a:r>
            </a:p>
          </p:txBody>
        </p:sp>
        <p:sp>
          <p:nvSpPr>
            <p:cNvPr id="54" name="TextBox 43">
              <a:extLst>
                <a:ext uri="{FF2B5EF4-FFF2-40B4-BE49-F238E27FC236}">
                  <a16:creationId xmlns:a16="http://schemas.microsoft.com/office/drawing/2014/main" id="{402146F6-FA50-477E-990A-1669985CF3E2}"/>
                </a:ext>
              </a:extLst>
            </p:cNvPr>
            <p:cNvSpPr txBox="1"/>
            <p:nvPr/>
          </p:nvSpPr>
          <p:spPr>
            <a:xfrm>
              <a:off x="3955445" y="2419586"/>
              <a:ext cx="59561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chemeClr val="bg1"/>
                  </a:solidFill>
                </a:rPr>
                <a:t>06</a:t>
              </a:r>
            </a:p>
          </p:txBody>
        </p:sp>
        <p:pic>
          <p:nvPicPr>
            <p:cNvPr id="8" name="Picture 7" descr="A puzzle piece in the shape of a head&#10;&#10;Description automatically generated with low confidence">
              <a:extLst>
                <a:ext uri="{FF2B5EF4-FFF2-40B4-BE49-F238E27FC236}">
                  <a16:creationId xmlns:a16="http://schemas.microsoft.com/office/drawing/2014/main" id="{A1C168A0-8A1C-E724-A9B0-F8955DC6D2B1}"/>
                </a:ext>
              </a:extLst>
            </p:cNvPr>
            <p:cNvPicPr>
              <a:picLocks noChangeAspect="1"/>
            </p:cNvPicPr>
            <p:nvPr/>
          </p:nvPicPr>
          <p:blipFill>
            <a:blip r:embed="rId3"/>
            <a:stretch>
              <a:fillRect/>
            </a:stretch>
          </p:blipFill>
          <p:spPr>
            <a:xfrm>
              <a:off x="4624392" y="2706900"/>
              <a:ext cx="569098" cy="569098"/>
            </a:xfrm>
            <a:prstGeom prst="rect">
              <a:avLst/>
            </a:prstGeom>
          </p:spPr>
        </p:pic>
        <p:pic>
          <p:nvPicPr>
            <p:cNvPr id="10" name="Picture 9" descr="A picture containing graphics, symbol, logo, graphic design&#10;&#10;Description automatically generated">
              <a:extLst>
                <a:ext uri="{FF2B5EF4-FFF2-40B4-BE49-F238E27FC236}">
                  <a16:creationId xmlns:a16="http://schemas.microsoft.com/office/drawing/2014/main" id="{65FFAE7F-4155-A46E-E6FE-A63CB372E1C5}"/>
                </a:ext>
              </a:extLst>
            </p:cNvPr>
            <p:cNvPicPr>
              <a:picLocks noChangeAspect="1"/>
            </p:cNvPicPr>
            <p:nvPr/>
          </p:nvPicPr>
          <p:blipFill rotWithShape="1">
            <a:blip r:embed="rId4"/>
            <a:srcRect b="6822"/>
            <a:stretch/>
          </p:blipFill>
          <p:spPr>
            <a:xfrm>
              <a:off x="6970729" y="2709321"/>
              <a:ext cx="573384" cy="577005"/>
            </a:xfrm>
            <a:prstGeom prst="rect">
              <a:avLst/>
            </a:prstGeom>
          </p:spPr>
        </p:pic>
        <p:pic>
          <p:nvPicPr>
            <p:cNvPr id="13" name="Picture 12" descr="A blue line drawing of a molecule&#10;&#10;Description automatically generated with low confidence">
              <a:extLst>
                <a:ext uri="{FF2B5EF4-FFF2-40B4-BE49-F238E27FC236}">
                  <a16:creationId xmlns:a16="http://schemas.microsoft.com/office/drawing/2014/main" id="{A54AA9D6-6E62-4E48-EDBF-822172794759}"/>
                </a:ext>
              </a:extLst>
            </p:cNvPr>
            <p:cNvPicPr>
              <a:picLocks noChangeAspect="1"/>
            </p:cNvPicPr>
            <p:nvPr/>
          </p:nvPicPr>
          <p:blipFill>
            <a:blip r:embed="rId5"/>
            <a:stretch>
              <a:fillRect/>
            </a:stretch>
          </p:blipFill>
          <p:spPr>
            <a:xfrm>
              <a:off x="6916697" y="4031279"/>
              <a:ext cx="569098" cy="569098"/>
            </a:xfrm>
            <a:prstGeom prst="rect">
              <a:avLst/>
            </a:prstGeom>
          </p:spPr>
        </p:pic>
        <p:pic>
          <p:nvPicPr>
            <p:cNvPr id="19" name="Picture 18" descr="A picture containing clipart, symbol, font, graphics&#10;&#10;Description automatically generated">
              <a:extLst>
                <a:ext uri="{FF2B5EF4-FFF2-40B4-BE49-F238E27FC236}">
                  <a16:creationId xmlns:a16="http://schemas.microsoft.com/office/drawing/2014/main" id="{6E1FC38E-8BB6-78F4-B59A-55A8F0B9FDB8}"/>
                </a:ext>
              </a:extLst>
            </p:cNvPr>
            <p:cNvPicPr>
              <a:picLocks noChangeAspect="1"/>
            </p:cNvPicPr>
            <p:nvPr/>
          </p:nvPicPr>
          <p:blipFill>
            <a:blip r:embed="rId6"/>
            <a:stretch>
              <a:fillRect/>
            </a:stretch>
          </p:blipFill>
          <p:spPr>
            <a:xfrm>
              <a:off x="4653921" y="4003051"/>
              <a:ext cx="569098" cy="569098"/>
            </a:xfrm>
            <a:prstGeom prst="rect">
              <a:avLst/>
            </a:prstGeom>
          </p:spPr>
        </p:pic>
        <p:pic>
          <p:nvPicPr>
            <p:cNvPr id="21" name="Picture 20" descr="A picture containing clipart, symbol, graphics, design&#10;&#10;Description automatically generated">
              <a:extLst>
                <a:ext uri="{FF2B5EF4-FFF2-40B4-BE49-F238E27FC236}">
                  <a16:creationId xmlns:a16="http://schemas.microsoft.com/office/drawing/2014/main" id="{C7A3C389-237B-C30F-26E7-B0EAB9FB61AB}"/>
                </a:ext>
              </a:extLst>
            </p:cNvPr>
            <p:cNvPicPr>
              <a:picLocks noChangeAspect="1"/>
            </p:cNvPicPr>
            <p:nvPr/>
          </p:nvPicPr>
          <p:blipFill rotWithShape="1">
            <a:blip r:embed="rId7"/>
            <a:srcRect l="14089" t="22622" r="14089" b="22622"/>
            <a:stretch/>
          </p:blipFill>
          <p:spPr>
            <a:xfrm>
              <a:off x="5660685" y="1995276"/>
              <a:ext cx="870630" cy="663743"/>
            </a:xfrm>
            <a:prstGeom prst="rect">
              <a:avLst/>
            </a:prstGeom>
          </p:spPr>
        </p:pic>
        <p:pic>
          <p:nvPicPr>
            <p:cNvPr id="71" name="Picture 70" descr="A picture containing text, font, graphics, logo&#10;&#10;Description automatically generated">
              <a:extLst>
                <a:ext uri="{FF2B5EF4-FFF2-40B4-BE49-F238E27FC236}">
                  <a16:creationId xmlns:a16="http://schemas.microsoft.com/office/drawing/2014/main" id="{8013446F-E77B-3BB1-4481-F282A92066CD}"/>
                </a:ext>
              </a:extLst>
            </p:cNvPr>
            <p:cNvPicPr>
              <a:picLocks noChangeAspect="1"/>
            </p:cNvPicPr>
            <p:nvPr/>
          </p:nvPicPr>
          <p:blipFill rotWithShape="1">
            <a:blip r:embed="rId8"/>
            <a:srcRect b="9009"/>
            <a:stretch/>
          </p:blipFill>
          <p:spPr>
            <a:xfrm>
              <a:off x="5854564" y="4634382"/>
              <a:ext cx="482873" cy="672173"/>
            </a:xfrm>
            <a:prstGeom prst="rect">
              <a:avLst/>
            </a:prstGeom>
          </p:spPr>
        </p:pic>
      </p:grpSp>
      <p:grpSp>
        <p:nvGrpSpPr>
          <p:cNvPr id="11" name="Group 10">
            <a:extLst>
              <a:ext uri="{FF2B5EF4-FFF2-40B4-BE49-F238E27FC236}">
                <a16:creationId xmlns:a16="http://schemas.microsoft.com/office/drawing/2014/main" id="{5A9E532B-3959-1195-18C0-3ED23F6383B7}"/>
              </a:ext>
            </a:extLst>
          </p:cNvPr>
          <p:cNvGrpSpPr/>
          <p:nvPr/>
        </p:nvGrpSpPr>
        <p:grpSpPr>
          <a:xfrm>
            <a:off x="5289490" y="1504527"/>
            <a:ext cx="2328692" cy="1036707"/>
            <a:chOff x="5289490" y="1504527"/>
            <a:chExt cx="2328692" cy="1036707"/>
          </a:xfrm>
        </p:grpSpPr>
        <p:sp>
          <p:nvSpPr>
            <p:cNvPr id="2" name="TextBox 1">
              <a:extLst>
                <a:ext uri="{FF2B5EF4-FFF2-40B4-BE49-F238E27FC236}">
                  <a16:creationId xmlns:a16="http://schemas.microsoft.com/office/drawing/2014/main" id="{31B1A870-AE73-21E7-7F61-57A507BC8E8F}"/>
                </a:ext>
              </a:extLst>
            </p:cNvPr>
            <p:cNvSpPr txBox="1"/>
            <p:nvPr/>
          </p:nvSpPr>
          <p:spPr>
            <a:xfrm>
              <a:off x="5529636" y="1551320"/>
              <a:ext cx="1975221" cy="800219"/>
            </a:xfrm>
            <a:prstGeom prst="rect">
              <a:avLst/>
            </a:prstGeom>
            <a:noFill/>
          </p:spPr>
          <p:txBody>
            <a:bodyPr wrap="none" rtlCol="0">
              <a:spAutoFit/>
            </a:bodyPr>
            <a:lstStyle/>
            <a:p>
              <a:r>
                <a:rPr lang="en-US" dirty="0">
                  <a:latin typeface="Arial Narrow" panose="020B0604020202020204" pitchFamily="34" charset="0"/>
                  <a:cs typeface="Arial Narrow" panose="020B0604020202020204" pitchFamily="34" charset="0"/>
                </a:rPr>
                <a:t>Nephrology (kidneys)</a:t>
              </a:r>
            </a:p>
            <a:p>
              <a:pPr marL="285750" indent="-285750">
                <a:buFont typeface="Arial" panose="020B0604020202020204" pitchFamily="34" charset="0"/>
                <a:buChar char="•"/>
              </a:pPr>
              <a:r>
                <a:rPr lang="en-US" sz="1400" dirty="0">
                  <a:latin typeface="Arial Narrow" panose="020B0604020202020204" pitchFamily="34" charset="0"/>
                  <a:cs typeface="Arial Narrow" panose="020B0604020202020204" pitchFamily="34" charset="0"/>
                </a:rPr>
                <a:t>Kidney function</a:t>
              </a:r>
            </a:p>
            <a:p>
              <a:pPr marL="285750" indent="-285750">
                <a:buFont typeface="Arial" panose="020B0604020202020204" pitchFamily="34" charset="0"/>
                <a:buChar char="•"/>
              </a:pPr>
              <a:r>
                <a:rPr lang="en-US" sz="1400" dirty="0">
                  <a:latin typeface="Arial Narrow" panose="020B0604020202020204" pitchFamily="34" charset="0"/>
                  <a:cs typeface="Arial Narrow" panose="020B0604020202020204" pitchFamily="34" charset="0"/>
                </a:rPr>
                <a:t>Blood pressure</a:t>
              </a:r>
            </a:p>
          </p:txBody>
        </p:sp>
        <p:sp>
          <p:nvSpPr>
            <p:cNvPr id="9" name="Oval 8">
              <a:extLst>
                <a:ext uri="{FF2B5EF4-FFF2-40B4-BE49-F238E27FC236}">
                  <a16:creationId xmlns:a16="http://schemas.microsoft.com/office/drawing/2014/main" id="{51FFAB69-5515-7083-A2F6-D8D2A935C120}"/>
                </a:ext>
              </a:extLst>
            </p:cNvPr>
            <p:cNvSpPr/>
            <p:nvPr/>
          </p:nvSpPr>
          <p:spPr>
            <a:xfrm>
              <a:off x="5416745" y="1674158"/>
              <a:ext cx="108926" cy="120044"/>
            </a:xfrm>
            <a:prstGeom prst="ellipse">
              <a:avLst/>
            </a:prstGeom>
            <a:solidFill>
              <a:schemeClr val="accent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CEE3A68-9C1A-6829-9447-103BD114F40A}"/>
                </a:ext>
              </a:extLst>
            </p:cNvPr>
            <p:cNvCxnSpPr>
              <a:cxnSpLocks/>
              <a:stCxn id="9" idx="4"/>
            </p:cNvCxnSpPr>
            <p:nvPr/>
          </p:nvCxnSpPr>
          <p:spPr>
            <a:xfrm>
              <a:off x="5471208" y="1794202"/>
              <a:ext cx="0" cy="74703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CC90F692-05C9-1C9A-0117-26AD1CB03BA8}"/>
                </a:ext>
              </a:extLst>
            </p:cNvPr>
            <p:cNvSpPr/>
            <p:nvPr/>
          </p:nvSpPr>
          <p:spPr>
            <a:xfrm>
              <a:off x="5289490" y="1504527"/>
              <a:ext cx="2328692" cy="858314"/>
            </a:xfrm>
            <a:prstGeom prst="roundRect">
              <a:avLst/>
            </a:prstGeom>
            <a:solidFill>
              <a:srgbClr val="6FBBC5">
                <a:alpha val="19608"/>
              </a:srgb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06A14DB-89C9-11CE-AD0E-BF2A905EC466}"/>
              </a:ext>
            </a:extLst>
          </p:cNvPr>
          <p:cNvGrpSpPr/>
          <p:nvPr/>
        </p:nvGrpSpPr>
        <p:grpSpPr>
          <a:xfrm>
            <a:off x="6910612" y="2712378"/>
            <a:ext cx="3318167" cy="725060"/>
            <a:chOff x="6910612" y="2712378"/>
            <a:chExt cx="3318167" cy="725060"/>
          </a:xfrm>
        </p:grpSpPr>
        <p:sp>
          <p:nvSpPr>
            <p:cNvPr id="3" name="TextBox 2">
              <a:extLst>
                <a:ext uri="{FF2B5EF4-FFF2-40B4-BE49-F238E27FC236}">
                  <a16:creationId xmlns:a16="http://schemas.microsoft.com/office/drawing/2014/main" id="{E76A0134-FFC4-0865-452C-609D81BFCE09}"/>
                </a:ext>
              </a:extLst>
            </p:cNvPr>
            <p:cNvSpPr txBox="1"/>
            <p:nvPr/>
          </p:nvSpPr>
          <p:spPr>
            <a:xfrm>
              <a:off x="7586709" y="2794105"/>
              <a:ext cx="2642070" cy="584775"/>
            </a:xfrm>
            <a:prstGeom prst="rect">
              <a:avLst/>
            </a:prstGeom>
            <a:noFill/>
          </p:spPr>
          <p:txBody>
            <a:bodyPr wrap="none" rtlCol="0">
              <a:spAutoFit/>
            </a:bodyPr>
            <a:lstStyle/>
            <a:p>
              <a:r>
                <a:rPr lang="en-US" dirty="0">
                  <a:latin typeface="Arial Narrow" panose="020B0604020202020204" pitchFamily="34" charset="0"/>
                  <a:cs typeface="Arial Narrow" panose="020B0604020202020204" pitchFamily="34" charset="0"/>
                </a:rPr>
                <a:t>Hepatology (liver)</a:t>
              </a:r>
            </a:p>
            <a:p>
              <a:pPr marL="285750" indent="-285750">
                <a:buFont typeface="Arial" panose="020B0604020202020204" pitchFamily="34" charset="0"/>
                <a:buChar char="•"/>
              </a:pPr>
              <a:r>
                <a:rPr lang="en-US" sz="1400" dirty="0">
                  <a:latin typeface="Arial Narrow" panose="020B0604020202020204" pitchFamily="34" charset="0"/>
                  <a:cs typeface="Arial Narrow" panose="020B0604020202020204" pitchFamily="34" charset="0"/>
                </a:rPr>
                <a:t>Congenital hepatic fibrosis (CHF)</a:t>
              </a:r>
            </a:p>
          </p:txBody>
        </p:sp>
        <p:grpSp>
          <p:nvGrpSpPr>
            <p:cNvPr id="26" name="Group 25">
              <a:extLst>
                <a:ext uri="{FF2B5EF4-FFF2-40B4-BE49-F238E27FC236}">
                  <a16:creationId xmlns:a16="http://schemas.microsoft.com/office/drawing/2014/main" id="{977CF030-3991-9483-324B-10411B925D95}"/>
                </a:ext>
              </a:extLst>
            </p:cNvPr>
            <p:cNvGrpSpPr/>
            <p:nvPr/>
          </p:nvGrpSpPr>
          <p:grpSpPr>
            <a:xfrm rot="3445194">
              <a:off x="7224231" y="2812093"/>
              <a:ext cx="108926" cy="736163"/>
              <a:chOff x="4851095" y="1943003"/>
              <a:chExt cx="108926" cy="736163"/>
            </a:xfrm>
          </p:grpSpPr>
          <p:sp>
            <p:nvSpPr>
              <p:cNvPr id="27" name="Oval 26">
                <a:extLst>
                  <a:ext uri="{FF2B5EF4-FFF2-40B4-BE49-F238E27FC236}">
                    <a16:creationId xmlns:a16="http://schemas.microsoft.com/office/drawing/2014/main" id="{FED02A36-1E0D-7483-1544-6A4B1DA1A080}"/>
                  </a:ext>
                </a:extLst>
              </p:cNvPr>
              <p:cNvSpPr/>
              <p:nvPr/>
            </p:nvSpPr>
            <p:spPr>
              <a:xfrm>
                <a:off x="4851095" y="1943003"/>
                <a:ext cx="108926" cy="120044"/>
              </a:xfrm>
              <a:prstGeom prst="ellipse">
                <a:avLst/>
              </a:prstGeom>
              <a:solidFill>
                <a:schemeClr val="accent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29A80EDC-2F64-82D9-FA3F-75D34F3AEDC7}"/>
                  </a:ext>
                </a:extLst>
              </p:cNvPr>
              <p:cNvCxnSpPr>
                <a:cxnSpLocks/>
              </p:cNvCxnSpPr>
              <p:nvPr/>
            </p:nvCxnSpPr>
            <p:spPr>
              <a:xfrm>
                <a:off x="4905558" y="2066321"/>
                <a:ext cx="0" cy="61284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9" name="Rounded Rectangle 28">
              <a:extLst>
                <a:ext uri="{FF2B5EF4-FFF2-40B4-BE49-F238E27FC236}">
                  <a16:creationId xmlns:a16="http://schemas.microsoft.com/office/drawing/2014/main" id="{95D41B12-C83D-E015-EA36-F9761FFF1AE3}"/>
                </a:ext>
              </a:extLst>
            </p:cNvPr>
            <p:cNvSpPr/>
            <p:nvPr/>
          </p:nvSpPr>
          <p:spPr>
            <a:xfrm>
              <a:off x="7390937" y="2712378"/>
              <a:ext cx="2790342" cy="725060"/>
            </a:xfrm>
            <a:prstGeom prst="roundRect">
              <a:avLst/>
            </a:prstGeom>
            <a:solidFill>
              <a:srgbClr val="6FBBC5">
                <a:alpha val="19608"/>
              </a:srgb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4B9A0E1-6627-8BA3-C8C7-F9BE8A3EFB94}"/>
              </a:ext>
            </a:extLst>
          </p:cNvPr>
          <p:cNvGrpSpPr/>
          <p:nvPr/>
        </p:nvGrpSpPr>
        <p:grpSpPr>
          <a:xfrm>
            <a:off x="6971210" y="5206814"/>
            <a:ext cx="3257569" cy="643332"/>
            <a:chOff x="6971210" y="5206814"/>
            <a:chExt cx="3257569" cy="643332"/>
          </a:xfrm>
        </p:grpSpPr>
        <p:sp>
          <p:nvSpPr>
            <p:cNvPr id="4" name="TextBox 3">
              <a:extLst>
                <a:ext uri="{FF2B5EF4-FFF2-40B4-BE49-F238E27FC236}">
                  <a16:creationId xmlns:a16="http://schemas.microsoft.com/office/drawing/2014/main" id="{16F88CA6-256D-CFE4-1607-2D9CC2B3F21D}"/>
                </a:ext>
              </a:extLst>
            </p:cNvPr>
            <p:cNvSpPr txBox="1"/>
            <p:nvPr/>
          </p:nvSpPr>
          <p:spPr>
            <a:xfrm>
              <a:off x="7661867" y="5295888"/>
              <a:ext cx="2133918" cy="369332"/>
            </a:xfrm>
            <a:prstGeom prst="rect">
              <a:avLst/>
            </a:prstGeom>
            <a:noFill/>
          </p:spPr>
          <p:txBody>
            <a:bodyPr wrap="none" rtlCol="0">
              <a:spAutoFit/>
            </a:bodyPr>
            <a:lstStyle/>
            <a:p>
              <a:r>
                <a:rPr lang="en-US" dirty="0">
                  <a:latin typeface="Arial Narrow" panose="020B0604020202020204" pitchFamily="34" charset="0"/>
                  <a:cs typeface="Arial Narrow" panose="020B0604020202020204" pitchFamily="34" charset="0"/>
                </a:rPr>
                <a:t>Endocrinology (growth)</a:t>
              </a:r>
            </a:p>
          </p:txBody>
        </p:sp>
        <p:sp>
          <p:nvSpPr>
            <p:cNvPr id="30" name="Rounded Rectangle 29">
              <a:extLst>
                <a:ext uri="{FF2B5EF4-FFF2-40B4-BE49-F238E27FC236}">
                  <a16:creationId xmlns:a16="http://schemas.microsoft.com/office/drawing/2014/main" id="{C07074A7-352E-F5A0-57B4-B2D200C23B97}"/>
                </a:ext>
              </a:extLst>
            </p:cNvPr>
            <p:cNvSpPr/>
            <p:nvPr/>
          </p:nvSpPr>
          <p:spPr>
            <a:xfrm>
              <a:off x="7438437" y="5206814"/>
              <a:ext cx="2790342" cy="643332"/>
            </a:xfrm>
            <a:prstGeom prst="roundRect">
              <a:avLst/>
            </a:prstGeom>
            <a:solidFill>
              <a:srgbClr val="6FBBC5">
                <a:alpha val="19608"/>
              </a:srgb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41201B3-C7E8-7B65-E059-FA6919152746}"/>
                </a:ext>
              </a:extLst>
            </p:cNvPr>
            <p:cNvGrpSpPr/>
            <p:nvPr/>
          </p:nvGrpSpPr>
          <p:grpSpPr>
            <a:xfrm rot="6979662">
              <a:off x="7284829" y="4937211"/>
              <a:ext cx="108926" cy="736163"/>
              <a:chOff x="4851095" y="1943003"/>
              <a:chExt cx="108926" cy="736163"/>
            </a:xfrm>
          </p:grpSpPr>
          <p:sp>
            <p:nvSpPr>
              <p:cNvPr id="35" name="Oval 34">
                <a:extLst>
                  <a:ext uri="{FF2B5EF4-FFF2-40B4-BE49-F238E27FC236}">
                    <a16:creationId xmlns:a16="http://schemas.microsoft.com/office/drawing/2014/main" id="{583C2770-4E87-78BB-69D2-D71D4DB7A9A1}"/>
                  </a:ext>
                </a:extLst>
              </p:cNvPr>
              <p:cNvSpPr/>
              <p:nvPr/>
            </p:nvSpPr>
            <p:spPr>
              <a:xfrm>
                <a:off x="4851095" y="1943003"/>
                <a:ext cx="108926" cy="120044"/>
              </a:xfrm>
              <a:prstGeom prst="ellipse">
                <a:avLst/>
              </a:prstGeom>
              <a:solidFill>
                <a:schemeClr val="accent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E7685EBD-F0FE-D9AE-4C08-20F2BE946776}"/>
                  </a:ext>
                </a:extLst>
              </p:cNvPr>
              <p:cNvCxnSpPr>
                <a:cxnSpLocks/>
              </p:cNvCxnSpPr>
              <p:nvPr/>
            </p:nvCxnSpPr>
            <p:spPr>
              <a:xfrm>
                <a:off x="4905558" y="2066321"/>
                <a:ext cx="0" cy="612845"/>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7251AB03-F930-99F8-B4BE-F27132BE8D5E}"/>
              </a:ext>
            </a:extLst>
          </p:cNvPr>
          <p:cNvGrpSpPr/>
          <p:nvPr/>
        </p:nvGrpSpPr>
        <p:grpSpPr>
          <a:xfrm>
            <a:off x="1963222" y="2827199"/>
            <a:ext cx="2011660" cy="446125"/>
            <a:chOff x="1963222" y="2827199"/>
            <a:chExt cx="2011660" cy="446125"/>
          </a:xfrm>
        </p:grpSpPr>
        <p:sp>
          <p:nvSpPr>
            <p:cNvPr id="7" name="TextBox 6">
              <a:extLst>
                <a:ext uri="{FF2B5EF4-FFF2-40B4-BE49-F238E27FC236}">
                  <a16:creationId xmlns:a16="http://schemas.microsoft.com/office/drawing/2014/main" id="{6C849AC9-DA63-2A4B-D82D-669158C0082B}"/>
                </a:ext>
              </a:extLst>
            </p:cNvPr>
            <p:cNvSpPr txBox="1"/>
            <p:nvPr/>
          </p:nvSpPr>
          <p:spPr>
            <a:xfrm>
              <a:off x="2091092" y="2835810"/>
              <a:ext cx="1154483" cy="369332"/>
            </a:xfrm>
            <a:prstGeom prst="rect">
              <a:avLst/>
            </a:prstGeom>
            <a:noFill/>
          </p:spPr>
          <p:txBody>
            <a:bodyPr wrap="none" rtlCol="0">
              <a:spAutoFit/>
            </a:bodyPr>
            <a:lstStyle/>
            <a:p>
              <a:pPr algn="r"/>
              <a:r>
                <a:rPr lang="en-US" dirty="0">
                  <a:latin typeface="Arial Narrow" panose="020B0604020202020204" pitchFamily="34" charset="0"/>
                  <a:cs typeface="Arial Narrow" panose="020B0604020202020204" pitchFamily="34" charset="0"/>
                </a:rPr>
                <a:t>Psychology</a:t>
              </a:r>
            </a:p>
          </p:txBody>
        </p:sp>
        <p:grpSp>
          <p:nvGrpSpPr>
            <p:cNvPr id="49" name="Group 48">
              <a:extLst>
                <a:ext uri="{FF2B5EF4-FFF2-40B4-BE49-F238E27FC236}">
                  <a16:creationId xmlns:a16="http://schemas.microsoft.com/office/drawing/2014/main" id="{4F3C395E-6DD5-CD02-2376-6FE51FC130A7}"/>
                </a:ext>
              </a:extLst>
            </p:cNvPr>
            <p:cNvGrpSpPr/>
            <p:nvPr/>
          </p:nvGrpSpPr>
          <p:grpSpPr>
            <a:xfrm rot="18154806" flipH="1">
              <a:off x="3552338" y="2850779"/>
              <a:ext cx="108926" cy="736163"/>
              <a:chOff x="4851095" y="1943003"/>
              <a:chExt cx="108926" cy="736163"/>
            </a:xfrm>
          </p:grpSpPr>
          <p:sp>
            <p:nvSpPr>
              <p:cNvPr id="52" name="Oval 51">
                <a:extLst>
                  <a:ext uri="{FF2B5EF4-FFF2-40B4-BE49-F238E27FC236}">
                    <a16:creationId xmlns:a16="http://schemas.microsoft.com/office/drawing/2014/main" id="{DD50B5D1-6BC5-7CE5-4110-7199796E8F8F}"/>
                  </a:ext>
                </a:extLst>
              </p:cNvPr>
              <p:cNvSpPr/>
              <p:nvPr/>
            </p:nvSpPr>
            <p:spPr>
              <a:xfrm>
                <a:off x="4851095" y="1943003"/>
                <a:ext cx="108926" cy="120044"/>
              </a:xfrm>
              <a:prstGeom prst="ellipse">
                <a:avLst/>
              </a:prstGeom>
              <a:solidFill>
                <a:schemeClr val="accent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15A1DF44-5694-60A4-5292-B0AC2A217718}"/>
                  </a:ext>
                </a:extLst>
              </p:cNvPr>
              <p:cNvCxnSpPr>
                <a:cxnSpLocks/>
              </p:cNvCxnSpPr>
              <p:nvPr/>
            </p:nvCxnSpPr>
            <p:spPr>
              <a:xfrm>
                <a:off x="4905558" y="2066321"/>
                <a:ext cx="0" cy="61284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5" name="Rounded Rectangle 54">
              <a:extLst>
                <a:ext uri="{FF2B5EF4-FFF2-40B4-BE49-F238E27FC236}">
                  <a16:creationId xmlns:a16="http://schemas.microsoft.com/office/drawing/2014/main" id="{D6F22AC4-C0BF-3737-82B0-3DB6EEA5ECC1}"/>
                </a:ext>
              </a:extLst>
            </p:cNvPr>
            <p:cNvSpPr/>
            <p:nvPr/>
          </p:nvSpPr>
          <p:spPr>
            <a:xfrm>
              <a:off x="1963222" y="2827199"/>
              <a:ext cx="1535982" cy="386554"/>
            </a:xfrm>
            <a:prstGeom prst="roundRect">
              <a:avLst/>
            </a:prstGeom>
            <a:solidFill>
              <a:srgbClr val="6FBBC5">
                <a:alpha val="19608"/>
              </a:srgb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19F4ACD-C6D9-9204-4300-80DD0234C6BA}"/>
              </a:ext>
            </a:extLst>
          </p:cNvPr>
          <p:cNvGrpSpPr/>
          <p:nvPr/>
        </p:nvGrpSpPr>
        <p:grpSpPr>
          <a:xfrm>
            <a:off x="5289490" y="6051523"/>
            <a:ext cx="1324727" cy="644970"/>
            <a:chOff x="5289490" y="6051523"/>
            <a:chExt cx="1324727" cy="644970"/>
          </a:xfrm>
        </p:grpSpPr>
        <p:sp>
          <p:nvSpPr>
            <p:cNvPr id="5" name="TextBox 4">
              <a:extLst>
                <a:ext uri="{FF2B5EF4-FFF2-40B4-BE49-F238E27FC236}">
                  <a16:creationId xmlns:a16="http://schemas.microsoft.com/office/drawing/2014/main" id="{F494D36A-44BC-D5C4-68FA-26ECFEB39384}"/>
                </a:ext>
              </a:extLst>
            </p:cNvPr>
            <p:cNvSpPr txBox="1"/>
            <p:nvPr/>
          </p:nvSpPr>
          <p:spPr>
            <a:xfrm>
              <a:off x="5525671" y="6300355"/>
              <a:ext cx="933269" cy="369332"/>
            </a:xfrm>
            <a:prstGeom prst="rect">
              <a:avLst/>
            </a:prstGeom>
            <a:noFill/>
          </p:spPr>
          <p:txBody>
            <a:bodyPr wrap="none" rtlCol="0">
              <a:spAutoFit/>
            </a:bodyPr>
            <a:lstStyle/>
            <a:p>
              <a:r>
                <a:rPr lang="en-US" dirty="0">
                  <a:latin typeface="Arial Narrow" panose="020B0604020202020204" pitchFamily="34" charset="0"/>
                  <a:cs typeface="Arial Narrow" panose="020B0604020202020204" pitchFamily="34" charset="0"/>
                </a:rPr>
                <a:t>Genetics</a:t>
              </a:r>
            </a:p>
          </p:txBody>
        </p:sp>
        <p:sp>
          <p:nvSpPr>
            <p:cNvPr id="18" name="Oval 17">
              <a:extLst>
                <a:ext uri="{FF2B5EF4-FFF2-40B4-BE49-F238E27FC236}">
                  <a16:creationId xmlns:a16="http://schemas.microsoft.com/office/drawing/2014/main" id="{54F87FDB-A048-AB4F-6E20-AEFC6B279A0A}"/>
                </a:ext>
              </a:extLst>
            </p:cNvPr>
            <p:cNvSpPr/>
            <p:nvPr/>
          </p:nvSpPr>
          <p:spPr>
            <a:xfrm flipV="1">
              <a:off x="5416745" y="6437236"/>
              <a:ext cx="108926" cy="120044"/>
            </a:xfrm>
            <a:prstGeom prst="ellipse">
              <a:avLst/>
            </a:prstGeom>
            <a:solidFill>
              <a:schemeClr val="accent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9BC2F4D-AC12-6C0A-4849-6C31F42F9DEC}"/>
                </a:ext>
              </a:extLst>
            </p:cNvPr>
            <p:cNvCxnSpPr>
              <a:cxnSpLocks/>
            </p:cNvCxnSpPr>
            <p:nvPr/>
          </p:nvCxnSpPr>
          <p:spPr>
            <a:xfrm flipV="1">
              <a:off x="5471208" y="6051523"/>
              <a:ext cx="0" cy="38243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4FDBD2E4-85BC-6C5C-E59D-EE26A524AC88}"/>
                </a:ext>
              </a:extLst>
            </p:cNvPr>
            <p:cNvSpPr/>
            <p:nvPr/>
          </p:nvSpPr>
          <p:spPr>
            <a:xfrm>
              <a:off x="5289490" y="6309939"/>
              <a:ext cx="1324727" cy="386554"/>
            </a:xfrm>
            <a:prstGeom prst="roundRect">
              <a:avLst/>
            </a:prstGeom>
            <a:solidFill>
              <a:srgbClr val="6FBBC5">
                <a:alpha val="19608"/>
              </a:srgb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39E52C0-9BD2-DBE4-657B-B86EBF3F375C}"/>
              </a:ext>
            </a:extLst>
          </p:cNvPr>
          <p:cNvGrpSpPr/>
          <p:nvPr/>
        </p:nvGrpSpPr>
        <p:grpSpPr>
          <a:xfrm>
            <a:off x="2215128" y="5249217"/>
            <a:ext cx="1714630" cy="398596"/>
            <a:chOff x="2215128" y="5249217"/>
            <a:chExt cx="1714630" cy="398596"/>
          </a:xfrm>
        </p:grpSpPr>
        <p:sp>
          <p:nvSpPr>
            <p:cNvPr id="6" name="TextBox 5">
              <a:extLst>
                <a:ext uri="{FF2B5EF4-FFF2-40B4-BE49-F238E27FC236}">
                  <a16:creationId xmlns:a16="http://schemas.microsoft.com/office/drawing/2014/main" id="{4C2796C4-1E7A-3282-A4B0-8454A2739589}"/>
                </a:ext>
              </a:extLst>
            </p:cNvPr>
            <p:cNvSpPr txBox="1"/>
            <p:nvPr/>
          </p:nvSpPr>
          <p:spPr>
            <a:xfrm>
              <a:off x="2300703" y="5269870"/>
              <a:ext cx="889987" cy="369332"/>
            </a:xfrm>
            <a:prstGeom prst="rect">
              <a:avLst/>
            </a:prstGeom>
            <a:noFill/>
          </p:spPr>
          <p:txBody>
            <a:bodyPr wrap="none" rtlCol="0">
              <a:spAutoFit/>
            </a:bodyPr>
            <a:lstStyle/>
            <a:p>
              <a:pPr algn="r"/>
              <a:r>
                <a:rPr lang="en-US" dirty="0">
                  <a:latin typeface="Arial Narrow" panose="020B0604020202020204" pitchFamily="34" charset="0"/>
                  <a:cs typeface="Arial Narrow" panose="020B0604020202020204" pitchFamily="34" charset="0"/>
                </a:rPr>
                <a:t>Nutrition</a:t>
              </a:r>
            </a:p>
          </p:txBody>
        </p:sp>
        <p:grpSp>
          <p:nvGrpSpPr>
            <p:cNvPr id="40" name="Group 39">
              <a:extLst>
                <a:ext uri="{FF2B5EF4-FFF2-40B4-BE49-F238E27FC236}">
                  <a16:creationId xmlns:a16="http://schemas.microsoft.com/office/drawing/2014/main" id="{D689F762-A0CF-B872-9079-D61363B0C502}"/>
                </a:ext>
              </a:extLst>
            </p:cNvPr>
            <p:cNvGrpSpPr/>
            <p:nvPr/>
          </p:nvGrpSpPr>
          <p:grpSpPr>
            <a:xfrm rot="14620338" flipH="1">
              <a:off x="3507214" y="4935598"/>
              <a:ext cx="108926" cy="736163"/>
              <a:chOff x="4851095" y="1943003"/>
              <a:chExt cx="108926" cy="736163"/>
            </a:xfrm>
          </p:grpSpPr>
          <p:sp>
            <p:nvSpPr>
              <p:cNvPr id="41" name="Oval 40">
                <a:extLst>
                  <a:ext uri="{FF2B5EF4-FFF2-40B4-BE49-F238E27FC236}">
                    <a16:creationId xmlns:a16="http://schemas.microsoft.com/office/drawing/2014/main" id="{B6229258-84C2-559A-3FAA-C97BEEA2E484}"/>
                  </a:ext>
                </a:extLst>
              </p:cNvPr>
              <p:cNvSpPr/>
              <p:nvPr/>
            </p:nvSpPr>
            <p:spPr>
              <a:xfrm>
                <a:off x="4851095" y="1943003"/>
                <a:ext cx="108926" cy="120044"/>
              </a:xfrm>
              <a:prstGeom prst="ellipse">
                <a:avLst/>
              </a:prstGeom>
              <a:solidFill>
                <a:schemeClr val="accent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35AC7941-C872-B519-A24F-1C503A71D812}"/>
                  </a:ext>
                </a:extLst>
              </p:cNvPr>
              <p:cNvCxnSpPr>
                <a:cxnSpLocks/>
              </p:cNvCxnSpPr>
              <p:nvPr/>
            </p:nvCxnSpPr>
            <p:spPr>
              <a:xfrm>
                <a:off x="4905558" y="2066321"/>
                <a:ext cx="0" cy="61284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7" name="Rounded Rectangle 56">
              <a:extLst>
                <a:ext uri="{FF2B5EF4-FFF2-40B4-BE49-F238E27FC236}">
                  <a16:creationId xmlns:a16="http://schemas.microsoft.com/office/drawing/2014/main" id="{394DE547-FF31-E05A-9741-7BF822D79A39}"/>
                </a:ext>
              </a:extLst>
            </p:cNvPr>
            <p:cNvSpPr/>
            <p:nvPr/>
          </p:nvSpPr>
          <p:spPr>
            <a:xfrm>
              <a:off x="2215128" y="5261259"/>
              <a:ext cx="1272220" cy="386554"/>
            </a:xfrm>
            <a:prstGeom prst="roundRect">
              <a:avLst/>
            </a:prstGeom>
            <a:solidFill>
              <a:srgbClr val="6FBBC5">
                <a:alpha val="19608"/>
              </a:srgb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descr="A black and white logo&#10;&#10;Description automatically generated with low confidence">
            <a:extLst>
              <a:ext uri="{FF2B5EF4-FFF2-40B4-BE49-F238E27FC236}">
                <a16:creationId xmlns:a16="http://schemas.microsoft.com/office/drawing/2014/main" id="{57F088F0-E3CE-3E02-4144-8A67E9413334}"/>
              </a:ext>
            </a:extLst>
          </p:cNvPr>
          <p:cNvPicPr>
            <a:picLocks noChangeAspect="1"/>
          </p:cNvPicPr>
          <p:nvPr/>
        </p:nvPicPr>
        <p:blipFill rotWithShape="1">
          <a:blip r:embed="rId9"/>
          <a:srcRect l="2600" r="42890" b="14965"/>
          <a:stretch/>
        </p:blipFill>
        <p:spPr>
          <a:xfrm>
            <a:off x="5083282" y="3801946"/>
            <a:ext cx="761654" cy="955295"/>
          </a:xfrm>
          <a:prstGeom prst="rect">
            <a:avLst/>
          </a:prstGeom>
        </p:spPr>
      </p:pic>
    </p:spTree>
    <p:extLst>
      <p:ext uri="{BB962C8B-B14F-4D97-AF65-F5344CB8AC3E}">
        <p14:creationId xmlns:p14="http://schemas.microsoft.com/office/powerpoint/2010/main" val="248885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7"/>
          <p:cNvSpPr>
            <a:spLocks noChangeArrowheads="1"/>
          </p:cNvSpPr>
          <p:nvPr/>
        </p:nvSpPr>
        <p:spPr bwMode="auto">
          <a:xfrm>
            <a:off x="961814" y="1850900"/>
            <a:ext cx="9697720" cy="4074962"/>
          </a:xfrm>
          <a:prstGeom prst="rect">
            <a:avLst/>
          </a:prstGeom>
          <a:noFill/>
          <a:ln w="12700">
            <a:noFill/>
            <a:miter lim="800000"/>
            <a:headEnd/>
            <a:tailEnd/>
          </a:ln>
        </p:spPr>
        <p:txBody>
          <a:bodyPr wrap="square">
            <a:prstTxWarp prst="textNoShape">
              <a:avLst/>
            </a:prstTxWarp>
            <a:spAutoFit/>
          </a:bodyPr>
          <a:lstStyle/>
          <a:p>
            <a:pPr marL="457200" indent="-457200">
              <a:spcAft>
                <a:spcPts val="1800"/>
              </a:spcAft>
              <a:buFont typeface="Times" pitchFamily="-111" charset="0"/>
              <a:buChar char="•"/>
            </a:pPr>
            <a:r>
              <a:rPr lang="en-US" sz="2800" dirty="0">
                <a:solidFill>
                  <a:srgbClr val="594C46"/>
                </a:solidFill>
                <a:latin typeface="Arial Narrow" pitchFamily="-111" charset="0"/>
                <a:ea typeface="Arial Narrow" pitchFamily="-111" charset="0"/>
                <a:cs typeface="Arial Narrow" pitchFamily="-111" charset="0"/>
              </a:rPr>
              <a:t>PKD is a clinically significant disorder in children.</a:t>
            </a:r>
            <a:endParaRPr lang="en-US" sz="1400" dirty="0">
              <a:solidFill>
                <a:srgbClr val="594C46"/>
              </a:solidFill>
              <a:latin typeface="Arial Narrow" pitchFamily="-111" charset="0"/>
              <a:ea typeface="Arial Narrow" pitchFamily="-111" charset="0"/>
              <a:cs typeface="Arial Narrow" pitchFamily="-111" charset="0"/>
            </a:endParaRPr>
          </a:p>
          <a:p>
            <a:pPr marL="457200" indent="-457200">
              <a:spcAft>
                <a:spcPts val="1800"/>
              </a:spcAft>
              <a:buFont typeface="Times" pitchFamily="-111" charset="0"/>
              <a:buChar char="•"/>
            </a:pPr>
            <a:r>
              <a:rPr lang="en-US" sz="2800" dirty="0">
                <a:solidFill>
                  <a:srgbClr val="594C46"/>
                </a:solidFill>
                <a:latin typeface="Arial Narrow" pitchFamily="-111" charset="0"/>
                <a:ea typeface="Arial Narrow" pitchFamily="-111" charset="0"/>
                <a:cs typeface="Arial Narrow" pitchFamily="-111" charset="0"/>
              </a:rPr>
              <a:t>While the polycystic kidney diseases are clinically distinct, many disease manifestations are common. </a:t>
            </a:r>
          </a:p>
          <a:p>
            <a:pPr marL="457200" indent="-457200">
              <a:lnSpc>
                <a:spcPct val="90000"/>
              </a:lnSpc>
              <a:spcBef>
                <a:spcPct val="20000"/>
              </a:spcBef>
              <a:spcAft>
                <a:spcPts val="1800"/>
              </a:spcAft>
              <a:buFont typeface="Times" pitchFamily="-111" charset="0"/>
              <a:buChar char="•"/>
            </a:pPr>
            <a:r>
              <a:rPr lang="en-US" sz="2800" dirty="0">
                <a:solidFill>
                  <a:srgbClr val="594C46"/>
                </a:solidFill>
                <a:latin typeface="Arial Narrow" pitchFamily="-111" charset="0"/>
                <a:ea typeface="Arial Narrow" pitchFamily="-111" charset="0"/>
                <a:cs typeface="Arial Narrow" pitchFamily="-111" charset="0"/>
              </a:rPr>
              <a:t>Current therapy focuses on supportive management.</a:t>
            </a:r>
          </a:p>
          <a:p>
            <a:pPr marL="457192" indent="-457192">
              <a:spcAft>
                <a:spcPts val="1800"/>
              </a:spcAft>
              <a:buFont typeface="Times" pitchFamily="-111" charset="0"/>
              <a:buChar char="•"/>
            </a:pPr>
            <a:r>
              <a:rPr lang="en-US" sz="2800" dirty="0">
                <a:solidFill>
                  <a:srgbClr val="5A4D48"/>
                </a:solidFill>
                <a:latin typeface="Arial Narrow" pitchFamily="-111" charset="0"/>
                <a:ea typeface="Arial Narrow" pitchFamily="-111" charset="0"/>
                <a:cs typeface="Arial Narrow" pitchFamily="-111" charset="0"/>
              </a:rPr>
              <a:t>Clinical trial design for targeted therapeutics has been hampered by the lack of prognostic and predictive markers.</a:t>
            </a:r>
          </a:p>
          <a:p>
            <a:pPr marL="457192" indent="-457192">
              <a:spcAft>
                <a:spcPts val="1200"/>
              </a:spcAft>
              <a:buFont typeface="Times" pitchFamily="-111" charset="0"/>
              <a:buChar char="•"/>
            </a:pPr>
            <a:r>
              <a:rPr lang="en-US" sz="2800" dirty="0">
                <a:solidFill>
                  <a:srgbClr val="5A4D48"/>
                </a:solidFill>
                <a:latin typeface="Arial Narrow" pitchFamily="-111" charset="0"/>
                <a:ea typeface="Arial Narrow" pitchFamily="-111" charset="0"/>
                <a:cs typeface="Arial Narrow" pitchFamily="-111" charset="0"/>
              </a:rPr>
              <a:t>Research-ready cohorts are changing the landscape. </a:t>
            </a:r>
          </a:p>
        </p:txBody>
      </p:sp>
      <p:sp>
        <p:nvSpPr>
          <p:cNvPr id="5" name="Rectangle 4">
            <a:extLst>
              <a:ext uri="{FF2B5EF4-FFF2-40B4-BE49-F238E27FC236}">
                <a16:creationId xmlns:a16="http://schemas.microsoft.com/office/drawing/2014/main" id="{04906974-CC4B-1249-9C0B-AD13E46F9875}"/>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r>
              <a:rPr lang="en-US" sz="3600" b="1" dirty="0">
                <a:solidFill>
                  <a:srgbClr val="173156"/>
                </a:solidFill>
                <a:latin typeface="Arial Narrow" pitchFamily="-111" charset="0"/>
                <a:ea typeface="Arial Narrow" pitchFamily="-111" charset="0"/>
                <a:cs typeface="Arial Narrow" pitchFamily="-111" charset="0"/>
              </a:rPr>
              <a:t>Summary</a:t>
            </a:r>
          </a:p>
        </p:txBody>
      </p:sp>
    </p:spTree>
    <p:extLst>
      <p:ext uri="{BB962C8B-B14F-4D97-AF65-F5344CB8AC3E}">
        <p14:creationId xmlns:p14="http://schemas.microsoft.com/office/powerpoint/2010/main" val="56206480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4B962-709C-F3DE-651B-840CADB5E6C2}"/>
              </a:ext>
            </a:extLst>
          </p:cNvPr>
          <p:cNvSpPr>
            <a:spLocks noChangeArrowheads="1"/>
          </p:cNvSpPr>
          <p:nvPr/>
        </p:nvSpPr>
        <p:spPr bwMode="auto">
          <a:xfrm>
            <a:off x="838200" y="704740"/>
            <a:ext cx="9697720" cy="707886"/>
          </a:xfrm>
          <a:prstGeom prst="rect">
            <a:avLst/>
          </a:prstGeom>
          <a:noFill/>
          <a:ln w="12700">
            <a:noFill/>
            <a:miter lim="800000"/>
            <a:headEnd/>
            <a:tailEnd/>
          </a:ln>
        </p:spPr>
        <p:txBody>
          <a:bodyPr wrap="square">
            <a:prstTxWarp prst="textNoShape">
              <a:avLst/>
            </a:prstTxWarp>
            <a:spAutoFit/>
          </a:bodyPr>
          <a:lstStyle/>
          <a:p>
            <a:r>
              <a:rPr lang="en-US" sz="4000" b="1" dirty="0">
                <a:solidFill>
                  <a:srgbClr val="193256"/>
                </a:solidFill>
                <a:latin typeface="Arial Narrow" pitchFamily="-111" charset="0"/>
              </a:rPr>
              <a:t>Contact information</a:t>
            </a:r>
          </a:p>
        </p:txBody>
      </p:sp>
      <p:sp>
        <p:nvSpPr>
          <p:cNvPr id="7" name="TextBox 6">
            <a:extLst>
              <a:ext uri="{FF2B5EF4-FFF2-40B4-BE49-F238E27FC236}">
                <a16:creationId xmlns:a16="http://schemas.microsoft.com/office/drawing/2014/main" id="{F9C10370-1DCB-C2FB-FCB2-17031039930C}"/>
              </a:ext>
            </a:extLst>
          </p:cNvPr>
          <p:cNvSpPr txBox="1"/>
          <p:nvPr/>
        </p:nvSpPr>
        <p:spPr>
          <a:xfrm>
            <a:off x="838200" y="2258423"/>
            <a:ext cx="4339442" cy="2341154"/>
          </a:xfrm>
          <a:prstGeom prst="rect">
            <a:avLst/>
          </a:prstGeom>
          <a:noFill/>
          <a:ln>
            <a:solidFill>
              <a:srgbClr val="00B0F0"/>
            </a:solidFill>
          </a:ln>
        </p:spPr>
        <p:txBody>
          <a:bodyPr wrap="square">
            <a:spAutoFit/>
          </a:bodyPr>
          <a:lstStyle/>
          <a:p>
            <a:pPr marL="58738" defTabSz="895350">
              <a:spcBef>
                <a:spcPts val="0"/>
              </a:spcBef>
              <a:spcAft>
                <a:spcPts val="0"/>
              </a:spcAft>
              <a:buNone/>
            </a:pPr>
            <a:r>
              <a:rPr lang="en-US" sz="2400" dirty="0">
                <a:solidFill>
                  <a:srgbClr val="231E5A"/>
                </a:solidFill>
                <a:latin typeface="Arial Narrow" panose="020B0604020202020204" pitchFamily="34" charset="0"/>
                <a:ea typeface="Arial Narrow" charset="0"/>
                <a:cs typeface="Arial Narrow" panose="020B0604020202020204" pitchFamily="34" charset="0"/>
              </a:rPr>
              <a:t>Lisa M. Guay-Woodford, MD</a:t>
            </a:r>
            <a:br>
              <a:rPr lang="en-US" sz="2400" dirty="0">
                <a:solidFill>
                  <a:srgbClr val="231E5A"/>
                </a:solidFill>
                <a:latin typeface="Arial Narrow" panose="020B0604020202020204" pitchFamily="34" charset="0"/>
                <a:ea typeface="Arial Narrow" charset="0"/>
                <a:cs typeface="Arial Narrow" panose="020B0604020202020204" pitchFamily="34" charset="0"/>
              </a:rPr>
            </a:br>
            <a:r>
              <a:rPr lang="en-US" sz="2400" dirty="0">
                <a:solidFill>
                  <a:srgbClr val="231E5A"/>
                </a:solidFill>
                <a:latin typeface="Arial Narrow" panose="020B0604020202020204" pitchFamily="34" charset="0"/>
                <a:ea typeface="Arial Narrow" charset="0"/>
                <a:cs typeface="Arial Narrow" panose="020B0604020202020204" pitchFamily="34" charset="0"/>
              </a:rPr>
              <a:t>Children’s Hospital of Philadelphia</a:t>
            </a:r>
          </a:p>
          <a:p>
            <a:pPr marL="0" indent="0" defTabSz="895350">
              <a:spcBef>
                <a:spcPts val="0"/>
              </a:spcBef>
              <a:spcAft>
                <a:spcPts val="0"/>
              </a:spcAft>
              <a:buNone/>
            </a:pPr>
            <a:endParaRPr lang="en-US" sz="2400" dirty="0">
              <a:solidFill>
                <a:srgbClr val="231E5A"/>
              </a:solidFill>
              <a:latin typeface="Arial Narrow" panose="020B0604020202020204" pitchFamily="34" charset="0"/>
              <a:ea typeface="Arial Narrow" charset="0"/>
              <a:cs typeface="Arial Narrow" panose="020B0604020202020204" pitchFamily="34" charset="0"/>
            </a:endParaRPr>
          </a:p>
          <a:p>
            <a:pPr marL="0" indent="0" defTabSz="895350">
              <a:spcBef>
                <a:spcPts val="0"/>
              </a:spcBef>
              <a:spcAft>
                <a:spcPts val="0"/>
              </a:spcAft>
              <a:buNone/>
            </a:pPr>
            <a:endParaRPr lang="en-US" sz="2400" dirty="0">
              <a:solidFill>
                <a:srgbClr val="231E5A"/>
              </a:solidFill>
              <a:latin typeface="Arial Narrow" panose="020B0604020202020204" pitchFamily="34" charset="0"/>
              <a:ea typeface="Arial Narrow" charset="0"/>
              <a:cs typeface="Arial Narrow" panose="020B0604020202020204" pitchFamily="34" charset="0"/>
            </a:endParaRPr>
          </a:p>
          <a:p>
            <a:pPr marL="58738" defTabSz="895350">
              <a:spcBef>
                <a:spcPts val="0"/>
              </a:spcBef>
              <a:spcAft>
                <a:spcPts val="0"/>
              </a:spcAft>
              <a:buNone/>
            </a:pPr>
            <a:r>
              <a:rPr lang="en-US" sz="2400" dirty="0">
                <a:solidFill>
                  <a:srgbClr val="231E5A"/>
                </a:solidFill>
                <a:latin typeface="Arial Narrow" panose="020B0604020202020204" pitchFamily="34" charset="0"/>
                <a:ea typeface="Arial Narrow" charset="0"/>
                <a:cs typeface="Arial Narrow" panose="020B0604020202020204" pitchFamily="34" charset="0"/>
              </a:rPr>
              <a:t>E-Mail:	</a:t>
            </a:r>
            <a:r>
              <a:rPr lang="en-US" sz="2400" dirty="0">
                <a:solidFill>
                  <a:srgbClr val="0094CB"/>
                </a:solidFill>
                <a:latin typeface="Arial Narrow" panose="020B0604020202020204" pitchFamily="34" charset="0"/>
                <a:ea typeface="Arial Narrow" charset="0"/>
                <a:cs typeface="Arial Narrow" panose="020B0604020202020204" pitchFamily="34" charset="0"/>
                <a:hlinkClick r:id="rId3"/>
              </a:rPr>
              <a:t>guaywoodfl@chop.edu</a:t>
            </a:r>
            <a:endParaRPr lang="en-US" sz="2400" dirty="0">
              <a:solidFill>
                <a:srgbClr val="0094CB"/>
              </a:solidFill>
              <a:latin typeface="Arial Narrow" panose="020B0604020202020204" pitchFamily="34" charset="0"/>
              <a:ea typeface="Arial Narrow" charset="0"/>
              <a:cs typeface="Arial Narrow" panose="020B0604020202020204" pitchFamily="34" charset="0"/>
            </a:endParaRPr>
          </a:p>
          <a:p>
            <a:pPr marL="1828800" indent="-1820863">
              <a:lnSpc>
                <a:spcPct val="120000"/>
              </a:lnSpc>
              <a:spcBef>
                <a:spcPts val="0"/>
              </a:spcBef>
              <a:buNone/>
            </a:pPr>
            <a:r>
              <a:rPr lang="en-US" sz="2400" dirty="0">
                <a:solidFill>
                  <a:srgbClr val="231E5A"/>
                </a:solidFill>
                <a:latin typeface="Arial Narrow" panose="020B0604020202020204" pitchFamily="34" charset="0"/>
                <a:ea typeface="Arial Narrow" charset="0"/>
                <a:cs typeface="Arial Narrow" panose="020B0604020202020204" pitchFamily="34" charset="0"/>
              </a:rPr>
              <a:t>	</a:t>
            </a:r>
            <a:endParaRPr lang="en-US" sz="2400" dirty="0"/>
          </a:p>
        </p:txBody>
      </p:sp>
      <p:sp>
        <p:nvSpPr>
          <p:cNvPr id="2" name="TextBox 1">
            <a:extLst>
              <a:ext uri="{FF2B5EF4-FFF2-40B4-BE49-F238E27FC236}">
                <a16:creationId xmlns:a16="http://schemas.microsoft.com/office/drawing/2014/main" id="{219F9203-EA43-AE72-58FC-A310EACFE0CD}"/>
              </a:ext>
            </a:extLst>
          </p:cNvPr>
          <p:cNvSpPr txBox="1"/>
          <p:nvPr/>
        </p:nvSpPr>
        <p:spPr>
          <a:xfrm>
            <a:off x="5272645" y="2258423"/>
            <a:ext cx="6223659" cy="3046988"/>
          </a:xfrm>
          <a:prstGeom prst="rect">
            <a:avLst/>
          </a:prstGeom>
          <a:noFill/>
          <a:ln>
            <a:solidFill>
              <a:srgbClr val="00B0F0"/>
            </a:solidFill>
          </a:ln>
        </p:spPr>
        <p:txBody>
          <a:bodyPr wrap="square">
            <a:spAutoFit/>
          </a:bodyPr>
          <a:lstStyle/>
          <a:p>
            <a:pPr marL="457200" indent="-339725" defTabSz="895350">
              <a:spcBef>
                <a:spcPts val="0"/>
              </a:spcBef>
              <a:spcAft>
                <a:spcPts val="0"/>
              </a:spcAft>
              <a:buNone/>
            </a:pPr>
            <a:r>
              <a:rPr lang="en-US" sz="2200" dirty="0">
                <a:solidFill>
                  <a:srgbClr val="231E5A"/>
                </a:solidFill>
                <a:latin typeface="Arial Narrow" panose="020B0604020202020204" pitchFamily="34" charset="0"/>
                <a:ea typeface="Arial Narrow" charset="0"/>
                <a:cs typeface="Arial Narrow" panose="020B0604020202020204" pitchFamily="34" charset="0"/>
              </a:rPr>
              <a:t>Inherited Kidney Disorders (IKD) Program</a:t>
            </a:r>
          </a:p>
          <a:p>
            <a:pPr marL="457200" indent="-339725" defTabSz="895350">
              <a:spcBef>
                <a:spcPts val="0"/>
              </a:spcBef>
              <a:spcAft>
                <a:spcPts val="0"/>
              </a:spcAft>
              <a:buNone/>
            </a:pPr>
            <a:r>
              <a:rPr lang="en-US" sz="2200" i="1" dirty="0">
                <a:solidFill>
                  <a:srgbClr val="231E5A"/>
                </a:solidFill>
                <a:latin typeface="Arial Narrow" panose="020B0604020202020204" pitchFamily="34" charset="0"/>
                <a:ea typeface="Arial Narrow" charset="0"/>
                <a:cs typeface="Arial Narrow" panose="020B0604020202020204" pitchFamily="34" charset="0"/>
              </a:rPr>
              <a:t>Children’s Hospital of Philadelphia</a:t>
            </a:r>
          </a:p>
          <a:p>
            <a:pPr marL="457200" indent="-339725" defTabSz="895350">
              <a:spcBef>
                <a:spcPts val="0"/>
              </a:spcBef>
              <a:spcAft>
                <a:spcPts val="0"/>
              </a:spcAft>
              <a:buFont typeface="Arial" panose="020B0604020202020204" pitchFamily="34" charset="0"/>
              <a:buChar char="•"/>
            </a:pPr>
            <a:r>
              <a:rPr lang="en-US" sz="2000" dirty="0">
                <a:solidFill>
                  <a:srgbClr val="231E5A"/>
                </a:solidFill>
                <a:latin typeface="Arial Narrow" panose="020B0604020202020204" pitchFamily="34" charset="0"/>
                <a:ea typeface="Arial Narrow" charset="0"/>
                <a:cs typeface="Arial Narrow" panose="020B0604020202020204" pitchFamily="34" charset="0"/>
              </a:rPr>
              <a:t>Lisa M. Guay-Woodford, MD</a:t>
            </a:r>
          </a:p>
          <a:p>
            <a:pPr marL="457200" indent="-339725" defTabSz="895350">
              <a:spcBef>
                <a:spcPts val="0"/>
              </a:spcBef>
              <a:spcAft>
                <a:spcPts val="0"/>
              </a:spcAft>
              <a:buFont typeface="Arial" panose="020B0604020202020204" pitchFamily="34" charset="0"/>
              <a:buChar char="•"/>
            </a:pPr>
            <a:r>
              <a:rPr lang="en-US" sz="2000" dirty="0" err="1">
                <a:solidFill>
                  <a:srgbClr val="231E5A"/>
                </a:solidFill>
                <a:latin typeface="Arial Narrow" panose="020B0604020202020204" pitchFamily="34" charset="0"/>
                <a:ea typeface="Arial Narrow" charset="0"/>
                <a:cs typeface="Arial Narrow" panose="020B0604020202020204" pitchFamily="34" charset="0"/>
              </a:rPr>
              <a:t>Erum</a:t>
            </a:r>
            <a:r>
              <a:rPr lang="en-US" sz="2000" dirty="0">
                <a:solidFill>
                  <a:srgbClr val="231E5A"/>
                </a:solidFill>
                <a:latin typeface="Arial Narrow" panose="020B0604020202020204" pitchFamily="34" charset="0"/>
                <a:ea typeface="Arial Narrow" charset="0"/>
                <a:cs typeface="Arial Narrow" panose="020B0604020202020204" pitchFamily="34" charset="0"/>
              </a:rPr>
              <a:t> Hartung</a:t>
            </a:r>
          </a:p>
          <a:p>
            <a:pPr marL="457200" indent="-339725" defTabSz="895350">
              <a:spcBef>
                <a:spcPts val="0"/>
              </a:spcBef>
              <a:spcAft>
                <a:spcPts val="0"/>
              </a:spcAft>
              <a:buNone/>
            </a:pPr>
            <a:endParaRPr lang="en-US" sz="2400" dirty="0">
              <a:solidFill>
                <a:srgbClr val="231E5A"/>
              </a:solidFill>
              <a:latin typeface="Arial Narrow" panose="020B0604020202020204" pitchFamily="34" charset="0"/>
              <a:ea typeface="Arial Narrow" charset="0"/>
              <a:cs typeface="Arial Narrow" panose="020B0604020202020204" pitchFamily="34" charset="0"/>
            </a:endParaRPr>
          </a:p>
          <a:p>
            <a:pPr marL="457200" indent="-339725" defTabSz="895350">
              <a:spcBef>
                <a:spcPts val="0"/>
              </a:spcBef>
              <a:spcAft>
                <a:spcPts val="0"/>
              </a:spcAft>
              <a:buNone/>
            </a:pPr>
            <a:r>
              <a:rPr lang="en-US" sz="2200" dirty="0">
                <a:solidFill>
                  <a:srgbClr val="231E5A"/>
                </a:solidFill>
                <a:latin typeface="Arial Narrow" panose="020B0604020202020204" pitchFamily="34" charset="0"/>
                <a:ea typeface="Arial Narrow" charset="0"/>
                <a:cs typeface="Arial Narrow" panose="020B0604020202020204" pitchFamily="34" charset="0"/>
              </a:rPr>
              <a:t>Inherited and Polycystic Kidney Disorders (IPKD) Program</a:t>
            </a:r>
          </a:p>
          <a:p>
            <a:pPr marL="457200" indent="-339725" defTabSz="895350">
              <a:spcBef>
                <a:spcPts val="0"/>
              </a:spcBef>
              <a:spcAft>
                <a:spcPts val="0"/>
              </a:spcAft>
              <a:buNone/>
            </a:pPr>
            <a:r>
              <a:rPr lang="en-US" sz="2200" i="1" dirty="0">
                <a:solidFill>
                  <a:srgbClr val="231E5A"/>
                </a:solidFill>
                <a:latin typeface="Arial Narrow" panose="020B0604020202020204" pitchFamily="34" charset="0"/>
                <a:ea typeface="Arial Narrow" charset="0"/>
                <a:cs typeface="Arial Narrow" panose="020B0604020202020204" pitchFamily="34" charset="0"/>
              </a:rPr>
              <a:t>Children’s National Hospital (Washington DC)</a:t>
            </a:r>
          </a:p>
          <a:p>
            <a:pPr marL="457200" indent="-339725" defTabSz="895350">
              <a:spcBef>
                <a:spcPts val="0"/>
              </a:spcBef>
              <a:spcAft>
                <a:spcPts val="0"/>
              </a:spcAft>
              <a:buFont typeface="Arial" panose="020B0604020202020204" pitchFamily="34" charset="0"/>
              <a:buChar char="•"/>
            </a:pPr>
            <a:r>
              <a:rPr lang="en-US" sz="2000" dirty="0">
                <a:solidFill>
                  <a:srgbClr val="231E5A"/>
                </a:solidFill>
                <a:latin typeface="Arial Narrow" panose="020B0604020202020204" pitchFamily="34" charset="0"/>
                <a:ea typeface="Arial Narrow" charset="0"/>
                <a:cs typeface="Arial Narrow" panose="020B0604020202020204" pitchFamily="34" charset="0"/>
              </a:rPr>
              <a:t>Ashima Gulati, MD, PhD</a:t>
            </a:r>
          </a:p>
          <a:p>
            <a:pPr marL="117475" defTabSz="895350">
              <a:spcBef>
                <a:spcPts val="0"/>
              </a:spcBef>
              <a:spcAft>
                <a:spcPts val="0"/>
              </a:spcAft>
            </a:pPr>
            <a:endParaRPr lang="en-US" sz="2000" dirty="0">
              <a:solidFill>
                <a:srgbClr val="231E5A"/>
              </a:solidFill>
              <a:latin typeface="Arial Narrow" panose="020B0604020202020204" pitchFamily="34" charset="0"/>
              <a:ea typeface="Arial Narrow" charset="0"/>
              <a:cs typeface="Arial Narrow" panose="020B0604020202020204" pitchFamily="34" charset="0"/>
            </a:endParaRPr>
          </a:p>
        </p:txBody>
      </p:sp>
    </p:spTree>
    <p:extLst>
      <p:ext uri="{BB962C8B-B14F-4D97-AF65-F5344CB8AC3E}">
        <p14:creationId xmlns:p14="http://schemas.microsoft.com/office/powerpoint/2010/main" val="56558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E15DC6F-3B9C-9965-3AFA-89AFEB31A201}"/>
              </a:ext>
            </a:extLst>
          </p:cNvPr>
          <p:cNvSpPr txBox="1">
            <a:spLocks/>
          </p:cNvSpPr>
          <p:nvPr/>
        </p:nvSpPr>
        <p:spPr>
          <a:xfrm>
            <a:off x="990600" y="708859"/>
            <a:ext cx="10231271" cy="970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Narrow" panose="020B0604020202020204" pitchFamily="34" charset="0"/>
                <a:cs typeface="Arial Narrow" panose="020B0604020202020204" pitchFamily="34" charset="0"/>
              </a:rPr>
              <a:t>Objectives</a:t>
            </a:r>
            <a:endParaRPr lang="en-US" sz="4000" b="1" dirty="0">
              <a:solidFill>
                <a:srgbClr val="002060"/>
              </a:solidFill>
              <a:latin typeface="Arial Narrow" panose="020B0604020202020204" pitchFamily="34" charset="0"/>
              <a:cs typeface="Arial Narrow" panose="020B0604020202020204" pitchFamily="34" charset="0"/>
            </a:endParaRPr>
          </a:p>
        </p:txBody>
      </p:sp>
      <p:sp>
        <p:nvSpPr>
          <p:cNvPr id="3" name="Rectangle 2">
            <a:extLst>
              <a:ext uri="{FF2B5EF4-FFF2-40B4-BE49-F238E27FC236}">
                <a16:creationId xmlns:a16="http://schemas.microsoft.com/office/drawing/2014/main" id="{37078A1F-B058-09EE-F27D-3916EFBC0A21}"/>
              </a:ext>
            </a:extLst>
          </p:cNvPr>
          <p:cNvSpPr/>
          <p:nvPr/>
        </p:nvSpPr>
        <p:spPr>
          <a:xfrm>
            <a:off x="1085193" y="2174810"/>
            <a:ext cx="9777663" cy="2739211"/>
          </a:xfrm>
          <a:prstGeom prst="rect">
            <a:avLst/>
          </a:prstGeom>
        </p:spPr>
        <p:txBody>
          <a:bodyPr wrap="square">
            <a:spAutoFit/>
          </a:bodyPr>
          <a:lstStyle/>
          <a:p>
            <a:pPr marL="457200" indent="-457200" algn="l" fontAlgn="base">
              <a:spcAft>
                <a:spcPts val="2400"/>
              </a:spcAft>
              <a:buFont typeface="Arial" panose="020B0604020202020204" pitchFamily="34" charset="0"/>
              <a:buChar char="•"/>
            </a:pPr>
            <a:r>
              <a:rPr lang="en-US" sz="2800" dirty="0">
                <a:solidFill>
                  <a:srgbClr val="221D59"/>
                </a:solidFill>
                <a:effectLst/>
                <a:latin typeface="Arial Narrow" panose="020B0604020202020204" pitchFamily="34" charset="0"/>
                <a:cs typeface="Arial Narrow" panose="020B0604020202020204" pitchFamily="34" charset="0"/>
              </a:rPr>
              <a:t>The basics of PKD in children</a:t>
            </a:r>
          </a:p>
          <a:p>
            <a:pPr marL="457200" indent="-457200" algn="l" fontAlgn="base">
              <a:spcAft>
                <a:spcPts val="2400"/>
              </a:spcAft>
              <a:buFont typeface="Arial" panose="020B0604020202020204" pitchFamily="34" charset="0"/>
              <a:buChar char="•"/>
            </a:pPr>
            <a:r>
              <a:rPr lang="en-US" sz="2800" dirty="0">
                <a:solidFill>
                  <a:srgbClr val="221D59"/>
                </a:solidFill>
                <a:latin typeface="Arial Narrow" panose="020B0604020202020204" pitchFamily="34" charset="0"/>
                <a:cs typeface="Arial Narrow" panose="020B0604020202020204" pitchFamily="34" charset="0"/>
              </a:rPr>
              <a:t>What to do after your child is diagnosed with PKD</a:t>
            </a:r>
            <a:endParaRPr lang="en-US" sz="2800" dirty="0">
              <a:solidFill>
                <a:srgbClr val="221D59"/>
              </a:solidFill>
              <a:effectLst/>
              <a:latin typeface="Arial Narrow" panose="020B0604020202020204" pitchFamily="34" charset="0"/>
              <a:cs typeface="Arial Narrow" panose="020B0604020202020204" pitchFamily="34" charset="0"/>
            </a:endParaRPr>
          </a:p>
          <a:p>
            <a:pPr marL="457200" indent="-457200" fontAlgn="base">
              <a:spcAft>
                <a:spcPts val="2400"/>
              </a:spcAft>
              <a:buFont typeface="Arial" panose="020B0604020202020204" pitchFamily="34" charset="0"/>
              <a:buChar char="•"/>
            </a:pPr>
            <a:r>
              <a:rPr lang="en-US" sz="2800" dirty="0">
                <a:solidFill>
                  <a:srgbClr val="221D59"/>
                </a:solidFill>
                <a:effectLst/>
                <a:latin typeface="Arial Narrow" panose="020B0604020202020204" pitchFamily="34" charset="0"/>
                <a:cs typeface="Arial Narrow" panose="020B0604020202020204" pitchFamily="34" charset="0"/>
              </a:rPr>
              <a:t>Nutritional needs and challenges for children with PKD</a:t>
            </a:r>
          </a:p>
          <a:p>
            <a:pPr marL="457200" indent="-457200" fontAlgn="base">
              <a:spcAft>
                <a:spcPts val="2400"/>
              </a:spcAft>
              <a:buFont typeface="Arial" panose="020B0604020202020204" pitchFamily="34" charset="0"/>
              <a:buChar char="•"/>
            </a:pPr>
            <a:r>
              <a:rPr lang="en-US" sz="2800" dirty="0">
                <a:solidFill>
                  <a:srgbClr val="221D59"/>
                </a:solidFill>
                <a:effectLst/>
                <a:latin typeface="Arial Narrow" panose="020B0604020202020204" pitchFamily="34" charset="0"/>
                <a:cs typeface="Arial Narrow" panose="020B0604020202020204" pitchFamily="34" charset="0"/>
              </a:rPr>
              <a:t>Developing a healthcare team for your child</a:t>
            </a:r>
          </a:p>
        </p:txBody>
      </p:sp>
    </p:spTree>
    <p:extLst>
      <p:ext uri="{BB962C8B-B14F-4D97-AF65-F5344CB8AC3E}">
        <p14:creationId xmlns:p14="http://schemas.microsoft.com/office/powerpoint/2010/main" val="164523834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47E0890-CCAD-5B40-BF15-3342739AE6DD}"/>
              </a:ext>
            </a:extLst>
          </p:cNvPr>
          <p:cNvSpPr>
            <a:spLocks noChangeArrowheads="1"/>
          </p:cNvSpPr>
          <p:nvPr/>
        </p:nvSpPr>
        <p:spPr bwMode="auto">
          <a:xfrm>
            <a:off x="5233968" y="2332774"/>
            <a:ext cx="4992598" cy="2662845"/>
          </a:xfrm>
          <a:prstGeom prst="rect">
            <a:avLst/>
          </a:prstGeom>
          <a:noFill/>
          <a:ln w="9525">
            <a:noFill/>
            <a:miter lim="800000"/>
            <a:headEnd/>
            <a:tailEnd/>
          </a:ln>
        </p:spPr>
        <p:txBody>
          <a:bodyPr wrap="square">
            <a:prstTxWarp prst="textNoShape">
              <a:avLst/>
            </a:prstTxWarp>
            <a:spAutoFit/>
          </a:bodyPr>
          <a:lstStyle/>
          <a:p>
            <a:pPr marL="114300" indent="-114300"/>
            <a:r>
              <a:rPr lang="en-US" sz="2800" b="1" dirty="0">
                <a:solidFill>
                  <a:srgbClr val="231E5A"/>
                </a:solidFill>
                <a:latin typeface="Arial Narrow" pitchFamily="-111" charset="0"/>
                <a:ea typeface="Arial Narrow" pitchFamily="-111" charset="0"/>
                <a:cs typeface="Arial Narrow" pitchFamily="-111" charset="0"/>
              </a:rPr>
              <a:t>Normal Kidney</a:t>
            </a:r>
            <a:endParaRPr lang="en-US" sz="2800" dirty="0">
              <a:solidFill>
                <a:srgbClr val="231E5A"/>
              </a:solidFill>
              <a:latin typeface="Arial Narrow" pitchFamily="-111" charset="0"/>
              <a:ea typeface="Arial Narrow" pitchFamily="-111" charset="0"/>
              <a:cs typeface="Arial Narrow" pitchFamily="-111" charset="0"/>
            </a:endParaRPr>
          </a:p>
          <a:p>
            <a:pPr marL="114300" indent="-114300"/>
            <a:endParaRPr lang="en-US" sz="2000" dirty="0">
              <a:latin typeface="Arial Narrow" pitchFamily="-111" charset="0"/>
              <a:ea typeface="Arial Narrow" pitchFamily="-111" charset="0"/>
              <a:cs typeface="Arial Narrow" pitchFamily="-111" charset="0"/>
            </a:endParaRPr>
          </a:p>
          <a:p>
            <a:pPr marL="114300" indent="-114300">
              <a:lnSpc>
                <a:spcPct val="110000"/>
              </a:lnSpc>
            </a:pPr>
            <a:r>
              <a:rPr lang="en-US" sz="2200" dirty="0">
                <a:solidFill>
                  <a:srgbClr val="231E5A"/>
                </a:solidFill>
                <a:latin typeface="Arial Narrow" pitchFamily="-111" charset="0"/>
                <a:ea typeface="Arial Narrow" pitchFamily="-111" charset="0"/>
                <a:cs typeface="Arial Narrow" pitchFamily="-111" charset="0"/>
              </a:rPr>
              <a:t>The kidneys are a pair of reddish-brown organs located on either side of the spine just below the diaphragm, behind the liver and stomach. They are bean-shaped and about the size of one’s fist. </a:t>
            </a:r>
          </a:p>
        </p:txBody>
      </p:sp>
      <p:pic>
        <p:nvPicPr>
          <p:cNvPr id="3" name="Picture 2" descr="hic_kidney_anatomy.jpg">
            <a:extLst>
              <a:ext uri="{FF2B5EF4-FFF2-40B4-BE49-F238E27FC236}">
                <a16:creationId xmlns:a16="http://schemas.microsoft.com/office/drawing/2014/main" id="{269EE88C-6D3D-5E4E-B690-AA0C25D1A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403" y="3779520"/>
            <a:ext cx="2905125" cy="2552700"/>
          </a:xfrm>
          <a:prstGeom prst="rect">
            <a:avLst/>
          </a:prstGeom>
        </p:spPr>
      </p:pic>
      <p:pic>
        <p:nvPicPr>
          <p:cNvPr id="4" name="Picture 3" descr="kidney-anatomical-location.jpg">
            <a:extLst>
              <a:ext uri="{FF2B5EF4-FFF2-40B4-BE49-F238E27FC236}">
                <a16:creationId xmlns:a16="http://schemas.microsoft.com/office/drawing/2014/main" id="{2BD6810D-E5F2-394A-B2BB-863F4810E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515" y="569378"/>
            <a:ext cx="2882900" cy="3064041"/>
          </a:xfrm>
          <a:prstGeom prst="rect">
            <a:avLst/>
          </a:prstGeom>
        </p:spPr>
      </p:pic>
    </p:spTree>
    <p:extLst>
      <p:ext uri="{BB962C8B-B14F-4D97-AF65-F5344CB8AC3E}">
        <p14:creationId xmlns:p14="http://schemas.microsoft.com/office/powerpoint/2010/main" val="189203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838200" y="1773055"/>
            <a:ext cx="10388599" cy="4106317"/>
          </a:xfrm>
          <a:prstGeom prst="rect">
            <a:avLst/>
          </a:prstGeom>
          <a:noFill/>
          <a:ln w="9525">
            <a:noFill/>
            <a:miter lim="800000"/>
            <a:headEnd/>
            <a:tailEnd/>
          </a:ln>
        </p:spPr>
        <p:txBody>
          <a:bodyPr wrap="square">
            <a:prstTxWarp prst="textNoShape">
              <a:avLst/>
            </a:prstTxWarp>
            <a:spAutoFit/>
          </a:bodyPr>
          <a:lstStyle/>
          <a:p>
            <a:pPr marL="342900" indent="-342900">
              <a:lnSpc>
                <a:spcPct val="110000"/>
              </a:lnSpc>
              <a:spcAft>
                <a:spcPts val="1200"/>
              </a:spcAft>
              <a:buClr>
                <a:schemeClr val="tx1"/>
              </a:buClr>
              <a:buFont typeface="Times" pitchFamily="-111" charset="0"/>
              <a:buChar char="•"/>
            </a:pPr>
            <a:r>
              <a:rPr lang="en-US" sz="2200" dirty="0">
                <a:solidFill>
                  <a:srgbClr val="231E5A"/>
                </a:solidFill>
                <a:latin typeface="Arial Narrow" pitchFamily="-111" charset="0"/>
                <a:ea typeface="Arial Narrow" pitchFamily="-111" charset="0"/>
                <a:cs typeface="Arial Narrow" pitchFamily="-111" charset="0"/>
              </a:rPr>
              <a:t>Control blood pressure</a:t>
            </a:r>
          </a:p>
          <a:p>
            <a:pPr marL="342900" indent="-342900">
              <a:lnSpc>
                <a:spcPct val="110000"/>
              </a:lnSpc>
              <a:spcAft>
                <a:spcPts val="1200"/>
              </a:spcAft>
              <a:buClr>
                <a:schemeClr val="tx1"/>
              </a:buClr>
              <a:buFont typeface="Times" pitchFamily="-111" charset="0"/>
              <a:buChar char="•"/>
            </a:pPr>
            <a:r>
              <a:rPr lang="en-US" sz="2200" dirty="0">
                <a:solidFill>
                  <a:srgbClr val="231E5A"/>
                </a:solidFill>
                <a:latin typeface="Arial Narrow" pitchFamily="-111" charset="0"/>
                <a:ea typeface="Arial Narrow" pitchFamily="-111" charset="0"/>
                <a:cs typeface="Arial Narrow" pitchFamily="-111" charset="0"/>
              </a:rPr>
              <a:t>Remove wastes (e.g., urea), drugs, and excess fluid through the production of urine</a:t>
            </a:r>
          </a:p>
          <a:p>
            <a:pPr marL="342900" indent="-342900">
              <a:lnSpc>
                <a:spcPct val="110000"/>
              </a:lnSpc>
              <a:spcAft>
                <a:spcPts val="1200"/>
              </a:spcAft>
              <a:buClr>
                <a:schemeClr val="tx1"/>
              </a:buClr>
              <a:buFont typeface="Times" pitchFamily="-111" charset="0"/>
              <a:buChar char="•"/>
            </a:pPr>
            <a:r>
              <a:rPr lang="en-US" sz="2200" dirty="0">
                <a:solidFill>
                  <a:srgbClr val="231E5A"/>
                </a:solidFill>
                <a:latin typeface="Arial Narrow" pitchFamily="-111" charset="0"/>
                <a:ea typeface="Arial Narrow" pitchFamily="-111" charset="0"/>
                <a:cs typeface="Arial Narrow" pitchFamily="-111" charset="0"/>
              </a:rPr>
              <a:t>Continuously regulate the body’s fluids and chemical composition (sodium, potassium, phosphorus and calcium) </a:t>
            </a:r>
          </a:p>
          <a:p>
            <a:pPr marL="342900" indent="-342900">
              <a:lnSpc>
                <a:spcPct val="110000"/>
              </a:lnSpc>
              <a:spcAft>
                <a:spcPts val="600"/>
              </a:spcAft>
              <a:buClr>
                <a:schemeClr val="tx1"/>
              </a:buClr>
              <a:buFont typeface="Times" pitchFamily="-111" charset="0"/>
              <a:buChar char="•"/>
            </a:pPr>
            <a:r>
              <a:rPr lang="en-US" sz="2200" dirty="0">
                <a:solidFill>
                  <a:srgbClr val="231E5A"/>
                </a:solidFill>
                <a:latin typeface="Arial Narrow" pitchFamily="-111" charset="0"/>
                <a:ea typeface="Arial Narrow" pitchFamily="-111" charset="0"/>
                <a:cs typeface="Arial Narrow" pitchFamily="-111" charset="0"/>
              </a:rPr>
              <a:t>Produce and release hormones into your blood </a:t>
            </a:r>
          </a:p>
          <a:p>
            <a:pPr marL="800100" lvl="1" indent="-342900">
              <a:lnSpc>
                <a:spcPct val="110000"/>
              </a:lnSpc>
              <a:spcAft>
                <a:spcPts val="600"/>
              </a:spcAft>
              <a:buClr>
                <a:srgbClr val="FF0000"/>
              </a:buClr>
              <a:buSzPct val="75000"/>
              <a:buFont typeface="Wingdings" pitchFamily="-111" charset="2"/>
              <a:buChar char="Ø"/>
            </a:pPr>
            <a:r>
              <a:rPr lang="en-US" sz="2200" b="1" dirty="0">
                <a:solidFill>
                  <a:srgbClr val="FF0000"/>
                </a:solidFill>
                <a:latin typeface="Arial Narrow" pitchFamily="-111" charset="0"/>
                <a:ea typeface="Arial Narrow" pitchFamily="-111" charset="0"/>
                <a:cs typeface="Arial Narrow" pitchFamily="-111" charset="0"/>
              </a:rPr>
              <a:t>erythropoietin</a:t>
            </a:r>
            <a:r>
              <a:rPr lang="en-US" sz="2200" dirty="0">
                <a:solidFill>
                  <a:srgbClr val="FF9900"/>
                </a:solidFill>
                <a:latin typeface="Arial Narrow" pitchFamily="-111" charset="0"/>
                <a:ea typeface="Arial Narrow" pitchFamily="-111" charset="0"/>
                <a:cs typeface="Arial Narrow" pitchFamily="-111" charset="0"/>
              </a:rPr>
              <a:t> </a:t>
            </a:r>
            <a:r>
              <a:rPr lang="en-US" sz="2200" dirty="0">
                <a:solidFill>
                  <a:srgbClr val="231E5A"/>
                </a:solidFill>
                <a:latin typeface="Arial Narrow" pitchFamily="-111" charset="0"/>
                <a:ea typeface="Arial Narrow" pitchFamily="-111" charset="0"/>
                <a:cs typeface="Arial Narrow" pitchFamily="-111" charset="0"/>
              </a:rPr>
              <a:t>- stimulates the bone marrow to make red blood cells</a:t>
            </a:r>
          </a:p>
          <a:p>
            <a:pPr marL="800100" lvl="1" indent="-342900">
              <a:lnSpc>
                <a:spcPct val="110000"/>
              </a:lnSpc>
              <a:spcAft>
                <a:spcPts val="600"/>
              </a:spcAft>
              <a:buClr>
                <a:srgbClr val="FF0000"/>
              </a:buClr>
              <a:buSzPct val="75000"/>
              <a:buFont typeface="Wingdings" pitchFamily="-111" charset="2"/>
              <a:buChar char="Ø"/>
            </a:pPr>
            <a:r>
              <a:rPr lang="en-US" sz="2200" b="1" dirty="0">
                <a:solidFill>
                  <a:srgbClr val="FF0000"/>
                </a:solidFill>
                <a:latin typeface="Arial Narrow" pitchFamily="-111" charset="0"/>
                <a:ea typeface="Arial Narrow" pitchFamily="-111" charset="0"/>
                <a:cs typeface="Arial Narrow" pitchFamily="-111" charset="0"/>
              </a:rPr>
              <a:t>Renin / angiotensin II</a:t>
            </a:r>
            <a:r>
              <a:rPr lang="en-US" sz="2200" dirty="0">
                <a:latin typeface="Arial Narrow" pitchFamily="-111" charset="0"/>
                <a:ea typeface="Arial Narrow" pitchFamily="-111" charset="0"/>
                <a:cs typeface="Arial Narrow" pitchFamily="-111" charset="0"/>
              </a:rPr>
              <a:t> </a:t>
            </a:r>
            <a:r>
              <a:rPr lang="en-US" sz="2200" dirty="0">
                <a:solidFill>
                  <a:srgbClr val="231E5A"/>
                </a:solidFill>
                <a:latin typeface="Arial Narrow" pitchFamily="-111" charset="0"/>
                <a:ea typeface="Arial Narrow" pitchFamily="-111" charset="0"/>
                <a:cs typeface="Arial Narrow" pitchFamily="-111" charset="0"/>
              </a:rPr>
              <a:t>- regulate blood pressure</a:t>
            </a:r>
          </a:p>
          <a:p>
            <a:pPr marL="800100" lvl="1" indent="-342900">
              <a:lnSpc>
                <a:spcPct val="110000"/>
              </a:lnSpc>
              <a:spcAft>
                <a:spcPts val="600"/>
              </a:spcAft>
              <a:buClr>
                <a:srgbClr val="FF0000"/>
              </a:buClr>
              <a:buSzPct val="75000"/>
              <a:buFont typeface="Wingdings" pitchFamily="-111" charset="2"/>
              <a:buChar char="Ø"/>
            </a:pPr>
            <a:r>
              <a:rPr lang="en-US" sz="2200" b="1" dirty="0" err="1">
                <a:solidFill>
                  <a:srgbClr val="FF0000"/>
                </a:solidFill>
                <a:latin typeface="Arial Narrow" pitchFamily="-111" charset="0"/>
                <a:ea typeface="Arial Narrow" pitchFamily="-111" charset="0"/>
                <a:cs typeface="Arial Narrow" pitchFamily="-111" charset="0"/>
              </a:rPr>
              <a:t>calcitriol</a:t>
            </a:r>
            <a:r>
              <a:rPr lang="en-US" sz="2200" dirty="0">
                <a:solidFill>
                  <a:srgbClr val="FF0000"/>
                </a:solidFill>
                <a:latin typeface="Arial Narrow" pitchFamily="-111" charset="0"/>
                <a:ea typeface="Arial Narrow" pitchFamily="-111" charset="0"/>
                <a:cs typeface="Arial Narrow" pitchFamily="-111" charset="0"/>
              </a:rPr>
              <a:t> </a:t>
            </a:r>
            <a:r>
              <a:rPr lang="en-US" sz="2200" dirty="0">
                <a:solidFill>
                  <a:srgbClr val="231E5A"/>
                </a:solidFill>
                <a:latin typeface="Arial Narrow" pitchFamily="-111" charset="0"/>
                <a:ea typeface="Arial Narrow" pitchFamily="-111" charset="0"/>
                <a:cs typeface="Arial Narrow" pitchFamily="-111" charset="0"/>
              </a:rPr>
              <a:t>(a form of Vitamin D) - helps the intestine to absorb calcium from the diet, and thereby maintain healthy bones</a:t>
            </a:r>
          </a:p>
        </p:txBody>
      </p:sp>
      <p:sp>
        <p:nvSpPr>
          <p:cNvPr id="6" name="Rectangle 4">
            <a:extLst>
              <a:ext uri="{FF2B5EF4-FFF2-40B4-BE49-F238E27FC236}">
                <a16:creationId xmlns:a16="http://schemas.microsoft.com/office/drawing/2014/main" id="{45F00D5B-0EA6-5E40-841C-6658A29E2BF9}"/>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r>
              <a:rPr lang="en-US" sz="3600" b="1" dirty="0">
                <a:solidFill>
                  <a:srgbClr val="231E5A"/>
                </a:solidFill>
                <a:latin typeface="Arial Narrow" pitchFamily="-111" charset="0"/>
                <a:ea typeface="Arial Narrow" pitchFamily="-111" charset="0"/>
                <a:cs typeface="Arial Narrow" pitchFamily="-111" charset="0"/>
              </a:rPr>
              <a:t>How do kidneys help maintain health?</a:t>
            </a:r>
          </a:p>
        </p:txBody>
      </p:sp>
    </p:spTree>
    <p:extLst>
      <p:ext uri="{BB962C8B-B14F-4D97-AF65-F5344CB8AC3E}">
        <p14:creationId xmlns:p14="http://schemas.microsoft.com/office/powerpoint/2010/main" val="1072385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04709C2-6E39-E641-A36A-BA05632FBA4A}"/>
              </a:ext>
            </a:extLst>
          </p:cNvPr>
          <p:cNvSpPr>
            <a:spLocks noChangeArrowheads="1"/>
          </p:cNvSpPr>
          <p:nvPr/>
        </p:nvSpPr>
        <p:spPr bwMode="auto">
          <a:xfrm>
            <a:off x="3901346" y="894420"/>
            <a:ext cx="6791755" cy="4943148"/>
          </a:xfrm>
          <a:prstGeom prst="rect">
            <a:avLst/>
          </a:prstGeom>
          <a:noFill/>
          <a:ln w="9525">
            <a:noFill/>
            <a:miter lim="800000"/>
            <a:headEnd/>
            <a:tailEnd/>
          </a:ln>
          <a:effectLst/>
        </p:spPr>
        <p:txBody>
          <a:bodyPr wrap="square">
            <a:prstTxWarp prst="textNoShape">
              <a:avLst/>
            </a:prstTxWarp>
            <a:spAutoFit/>
          </a:bodyPr>
          <a:lstStyle/>
          <a:p>
            <a:pPr marL="461963" indent="-233363"/>
            <a:r>
              <a:rPr lang="en-US" sz="2800" b="1" dirty="0">
                <a:solidFill>
                  <a:srgbClr val="173156"/>
                </a:solidFill>
                <a:latin typeface="Arial Narrow" pitchFamily="-111" charset="0"/>
                <a:ea typeface="Arial Narrow" pitchFamily="-111" charset="0"/>
                <a:cs typeface="Arial Narrow" pitchFamily="-111" charset="0"/>
              </a:rPr>
              <a:t>Normal Liver</a:t>
            </a:r>
            <a:endParaRPr lang="en-US" sz="2800" dirty="0">
              <a:solidFill>
                <a:srgbClr val="173156"/>
              </a:solidFill>
              <a:latin typeface="Arial Narrow" pitchFamily="-111" charset="0"/>
              <a:ea typeface="Arial Narrow" pitchFamily="-111" charset="0"/>
              <a:cs typeface="Arial Narrow" pitchFamily="-111" charset="0"/>
            </a:endParaRPr>
          </a:p>
          <a:p>
            <a:pPr marL="461963" indent="-233363"/>
            <a:endParaRPr lang="en-US" sz="1400" dirty="0">
              <a:latin typeface="Arial Narrow" pitchFamily="-111" charset="0"/>
              <a:ea typeface="Arial Narrow" pitchFamily="-111" charset="0"/>
              <a:cs typeface="Arial Narrow" pitchFamily="-111" charset="0"/>
            </a:endParaRPr>
          </a:p>
          <a:p>
            <a:pPr marL="233363">
              <a:lnSpc>
                <a:spcPct val="110000"/>
              </a:lnSpc>
            </a:pPr>
            <a:r>
              <a:rPr lang="en-US" sz="2000" dirty="0">
                <a:solidFill>
                  <a:srgbClr val="231E5A"/>
                </a:solidFill>
                <a:latin typeface="Arial Narrow" pitchFamily="-111" charset="0"/>
                <a:ea typeface="Arial Narrow" pitchFamily="-111" charset="0"/>
                <a:cs typeface="Arial Narrow" pitchFamily="-111" charset="0"/>
              </a:rPr>
              <a:t>The liver is one of the largest and most complex organs in the body. It weighs ~1 pound and is made up of a spongy mass of wedge-shaped lobes. </a:t>
            </a:r>
          </a:p>
          <a:p>
            <a:pPr marL="233363">
              <a:lnSpc>
                <a:spcPct val="110000"/>
              </a:lnSpc>
            </a:pPr>
            <a:endParaRPr lang="en-US" sz="2000" dirty="0">
              <a:solidFill>
                <a:srgbClr val="231E5A"/>
              </a:solidFill>
              <a:latin typeface="Arial Narrow" pitchFamily="-111" charset="0"/>
              <a:ea typeface="Arial Narrow" pitchFamily="-111" charset="0"/>
              <a:cs typeface="Arial Narrow" pitchFamily="-111" charset="0"/>
            </a:endParaRPr>
          </a:p>
          <a:p>
            <a:pPr marL="233363">
              <a:lnSpc>
                <a:spcPct val="110000"/>
              </a:lnSpc>
            </a:pPr>
            <a:r>
              <a:rPr lang="en-US" sz="2000" dirty="0">
                <a:solidFill>
                  <a:srgbClr val="231E5A"/>
                </a:solidFill>
                <a:latin typeface="Arial Narrow" pitchFamily="-111" charset="0"/>
                <a:ea typeface="Arial Narrow" pitchFamily="-111" charset="0"/>
                <a:cs typeface="Arial Narrow" pitchFamily="-111" charset="0"/>
              </a:rPr>
              <a:t>The liver has many functions that are necessary for life:</a:t>
            </a:r>
          </a:p>
          <a:p>
            <a:pPr marL="461963" indent="-233363">
              <a:lnSpc>
                <a:spcPct val="110000"/>
              </a:lnSpc>
            </a:pPr>
            <a:endParaRPr lang="en-US" sz="1000" dirty="0">
              <a:solidFill>
                <a:srgbClr val="231E5A"/>
              </a:solidFill>
              <a:latin typeface="Arial Narrow" pitchFamily="-111" charset="0"/>
              <a:ea typeface="Arial Narrow" pitchFamily="-111" charset="0"/>
              <a:cs typeface="Arial Narrow" pitchFamily="-111" charset="0"/>
            </a:endParaRPr>
          </a:p>
          <a:p>
            <a:pPr marL="461963" indent="-233363">
              <a:lnSpc>
                <a:spcPct val="110000"/>
              </a:lnSpc>
              <a:buFontTx/>
              <a:buChar char="•"/>
            </a:pPr>
            <a:r>
              <a:rPr lang="en-US" sz="2000" dirty="0">
                <a:solidFill>
                  <a:srgbClr val="231E5A"/>
                </a:solidFill>
                <a:latin typeface="Arial Narrow" pitchFamily="-111" charset="0"/>
                <a:ea typeface="Arial Narrow" pitchFamily="-111" charset="0"/>
                <a:cs typeface="Arial Narrow" pitchFamily="-111" charset="0"/>
              </a:rPr>
              <a:t>helps process carbohydrates, fats, and proteins absorbed from food in the intestines and turns them into materials that the body needs for life. </a:t>
            </a:r>
          </a:p>
          <a:p>
            <a:pPr marL="461963" indent="-233363">
              <a:lnSpc>
                <a:spcPct val="110000"/>
              </a:lnSpc>
              <a:buFontTx/>
              <a:buChar char="•"/>
            </a:pPr>
            <a:r>
              <a:rPr lang="en-US" sz="2000" dirty="0">
                <a:solidFill>
                  <a:srgbClr val="231E5A"/>
                </a:solidFill>
                <a:latin typeface="Arial Narrow" pitchFamily="-111" charset="0"/>
                <a:ea typeface="Arial Narrow" pitchFamily="-111" charset="0"/>
                <a:cs typeface="Arial Narrow" pitchFamily="-111" charset="0"/>
              </a:rPr>
              <a:t>secretes bile to help digest fats.</a:t>
            </a:r>
          </a:p>
          <a:p>
            <a:pPr marL="461963" indent="-233363">
              <a:lnSpc>
                <a:spcPct val="110000"/>
              </a:lnSpc>
              <a:buFontTx/>
              <a:buChar char="•"/>
            </a:pPr>
            <a:r>
              <a:rPr lang="en-US" sz="2000" dirty="0">
                <a:solidFill>
                  <a:srgbClr val="231E5A"/>
                </a:solidFill>
                <a:latin typeface="Arial Narrow" pitchFamily="-111" charset="0"/>
                <a:ea typeface="Arial Narrow" pitchFamily="-111" charset="0"/>
                <a:cs typeface="Arial Narrow" pitchFamily="-111" charset="0"/>
              </a:rPr>
              <a:t>makes the factors needed for clotting. </a:t>
            </a:r>
          </a:p>
          <a:p>
            <a:pPr marL="461963" indent="-233363">
              <a:lnSpc>
                <a:spcPct val="110000"/>
              </a:lnSpc>
              <a:buFontTx/>
              <a:buChar char="•"/>
            </a:pPr>
            <a:r>
              <a:rPr lang="en-US" sz="2000" dirty="0">
                <a:solidFill>
                  <a:srgbClr val="231E5A"/>
                </a:solidFill>
                <a:latin typeface="Arial Narrow" pitchFamily="-111" charset="0"/>
                <a:ea typeface="Arial Narrow" pitchFamily="-111" charset="0"/>
                <a:cs typeface="Arial Narrow" pitchFamily="-111" charset="0"/>
              </a:rPr>
              <a:t>stores vitamins.</a:t>
            </a:r>
          </a:p>
          <a:p>
            <a:pPr marL="461963" indent="-233363">
              <a:lnSpc>
                <a:spcPct val="110000"/>
              </a:lnSpc>
              <a:buFontTx/>
              <a:buChar char="•"/>
            </a:pPr>
            <a:r>
              <a:rPr lang="en-US" sz="2000" dirty="0">
                <a:solidFill>
                  <a:srgbClr val="231E5A"/>
                </a:solidFill>
                <a:latin typeface="Arial Narrow" pitchFamily="-111" charset="0"/>
                <a:ea typeface="Arial Narrow" pitchFamily="-111" charset="0"/>
                <a:cs typeface="Arial Narrow" pitchFamily="-111" charset="0"/>
              </a:rPr>
              <a:t>breaks down toxic substances in the blood</a:t>
            </a:r>
            <a:r>
              <a:rPr lang="en-US" sz="2000" dirty="0">
                <a:solidFill>
                  <a:srgbClr val="231E5A"/>
                </a:solidFill>
                <a:effectLst>
                  <a:outerShdw blurRad="38100" dist="38100" dir="2700000" algn="tl">
                    <a:srgbClr val="DDDDDD"/>
                  </a:outerShdw>
                </a:effectLst>
                <a:latin typeface="Arial Narrow" pitchFamily="-111" charset="0"/>
                <a:ea typeface="Arial Narrow" pitchFamily="-111" charset="0"/>
                <a:cs typeface="Arial Narrow" pitchFamily="-111" charset="0"/>
              </a:rPr>
              <a:t>.</a:t>
            </a:r>
          </a:p>
        </p:txBody>
      </p:sp>
      <p:pic>
        <p:nvPicPr>
          <p:cNvPr id="3" name="Picture 4">
            <a:extLst>
              <a:ext uri="{FF2B5EF4-FFF2-40B4-BE49-F238E27FC236}">
                <a16:creationId xmlns:a16="http://schemas.microsoft.com/office/drawing/2014/main" id="{04206FE1-98F6-4A48-84E4-A03FDEE91C6F}"/>
              </a:ext>
            </a:extLst>
          </p:cNvPr>
          <p:cNvPicPr>
            <a:picLocks noChangeAspect="1" noChangeArrowheads="1"/>
          </p:cNvPicPr>
          <p:nvPr/>
        </p:nvPicPr>
        <p:blipFill>
          <a:blip r:embed="rId3"/>
          <a:srcRect/>
          <a:stretch>
            <a:fillRect/>
          </a:stretch>
        </p:blipFill>
        <p:spPr bwMode="auto">
          <a:xfrm>
            <a:off x="901779" y="894420"/>
            <a:ext cx="2607829" cy="3185348"/>
          </a:xfrm>
          <a:prstGeom prst="rect">
            <a:avLst/>
          </a:prstGeom>
          <a:noFill/>
          <a:ln w="9525">
            <a:noFill/>
            <a:miter lim="800000"/>
            <a:headEnd/>
            <a:tailEnd/>
          </a:ln>
        </p:spPr>
      </p:pic>
      <p:pic>
        <p:nvPicPr>
          <p:cNvPr id="4" name="Picture 5">
            <a:extLst>
              <a:ext uri="{FF2B5EF4-FFF2-40B4-BE49-F238E27FC236}">
                <a16:creationId xmlns:a16="http://schemas.microsoft.com/office/drawing/2014/main" id="{AEA8761B-3712-B34A-9877-F467B94B2764}"/>
              </a:ext>
            </a:extLst>
          </p:cNvPr>
          <p:cNvPicPr>
            <a:picLocks noChangeAspect="1" noChangeArrowheads="1"/>
          </p:cNvPicPr>
          <p:nvPr/>
        </p:nvPicPr>
        <p:blipFill>
          <a:blip r:embed="rId4"/>
          <a:srcRect/>
          <a:stretch>
            <a:fillRect/>
          </a:stretch>
        </p:blipFill>
        <p:spPr bwMode="auto">
          <a:xfrm>
            <a:off x="735812" y="4214588"/>
            <a:ext cx="2938318" cy="1780286"/>
          </a:xfrm>
          <a:prstGeom prst="rect">
            <a:avLst/>
          </a:prstGeom>
          <a:noFill/>
          <a:ln w="9525">
            <a:noFill/>
            <a:miter lim="800000"/>
            <a:headEnd/>
            <a:tailEnd/>
          </a:ln>
        </p:spPr>
      </p:pic>
    </p:spTree>
    <p:extLst>
      <p:ext uri="{BB962C8B-B14F-4D97-AF65-F5344CB8AC3E}">
        <p14:creationId xmlns:p14="http://schemas.microsoft.com/office/powerpoint/2010/main" val="42779997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srcRect/>
          <a:stretch>
            <a:fillRect/>
          </a:stretch>
        </p:blipFill>
        <p:spPr bwMode="auto">
          <a:xfrm>
            <a:off x="5118061" y="1936639"/>
            <a:ext cx="2550102" cy="4460461"/>
          </a:xfrm>
          <a:prstGeom prst="rect">
            <a:avLst/>
          </a:prstGeom>
          <a:noFill/>
          <a:ln w="9525">
            <a:noFill/>
            <a:miter lim="800000"/>
            <a:headEnd/>
            <a:tailEnd/>
          </a:ln>
        </p:spPr>
      </p:pic>
      <p:sp>
        <p:nvSpPr>
          <p:cNvPr id="8" name="Rectangle 4">
            <a:extLst>
              <a:ext uri="{FF2B5EF4-FFF2-40B4-BE49-F238E27FC236}">
                <a16:creationId xmlns:a16="http://schemas.microsoft.com/office/drawing/2014/main" id="{83F7483F-C9A3-BF45-95E3-EA2E14720294}"/>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r>
              <a:rPr lang="en-US" sz="3600" b="1" dirty="0">
                <a:solidFill>
                  <a:srgbClr val="173156"/>
                </a:solidFill>
                <a:latin typeface="Arial Narrow" pitchFamily="-111" charset="0"/>
                <a:ea typeface="Arial Narrow" pitchFamily="-111" charset="0"/>
                <a:cs typeface="Arial Narrow" pitchFamily="-111" charset="0"/>
              </a:rPr>
              <a:t>What is polycystic kidney disease (PKD)</a:t>
            </a:r>
            <a:endParaRPr lang="en-US" sz="3600" b="1" dirty="0">
              <a:solidFill>
                <a:srgbClr val="173156"/>
              </a:solidFill>
              <a:effectLst>
                <a:outerShdw blurRad="38100" dist="38100" dir="2700000" algn="tl">
                  <a:srgbClr val="DDDDDD"/>
                </a:outerShdw>
              </a:effectLst>
              <a:latin typeface="Arial Narrow" pitchFamily="-111" charset="0"/>
              <a:ea typeface="Arial Narrow" pitchFamily="-111" charset="0"/>
              <a:cs typeface="Arial Narrow" pitchFamily="-111" charset="0"/>
            </a:endParaRPr>
          </a:p>
        </p:txBody>
      </p:sp>
      <p:grpSp>
        <p:nvGrpSpPr>
          <p:cNvPr id="26" name="Group 25">
            <a:extLst>
              <a:ext uri="{FF2B5EF4-FFF2-40B4-BE49-F238E27FC236}">
                <a16:creationId xmlns:a16="http://schemas.microsoft.com/office/drawing/2014/main" id="{6F28D1CB-662A-FA4F-BF00-CEEE69C658C9}"/>
              </a:ext>
            </a:extLst>
          </p:cNvPr>
          <p:cNvGrpSpPr/>
          <p:nvPr/>
        </p:nvGrpSpPr>
        <p:grpSpPr>
          <a:xfrm>
            <a:off x="6490566" y="1936639"/>
            <a:ext cx="3956994" cy="2793880"/>
            <a:chOff x="6490566" y="1936639"/>
            <a:chExt cx="3956994" cy="2793880"/>
          </a:xfrm>
        </p:grpSpPr>
        <p:pic>
          <p:nvPicPr>
            <p:cNvPr id="30723" name="Picture 3"/>
            <p:cNvPicPr>
              <a:picLocks noChangeAspect="1" noChangeArrowheads="1"/>
            </p:cNvPicPr>
            <p:nvPr/>
          </p:nvPicPr>
          <p:blipFill>
            <a:blip r:embed="rId4"/>
            <a:srcRect/>
            <a:stretch>
              <a:fillRect/>
            </a:stretch>
          </p:blipFill>
          <p:spPr bwMode="auto">
            <a:xfrm>
              <a:off x="8653685" y="1936639"/>
              <a:ext cx="1793875" cy="2793880"/>
            </a:xfrm>
            <a:prstGeom prst="rect">
              <a:avLst/>
            </a:prstGeom>
            <a:noFill/>
            <a:ln w="9525">
              <a:solidFill>
                <a:srgbClr val="FF0000"/>
              </a:solidFill>
              <a:miter lim="800000"/>
              <a:headEnd/>
              <a:tailEnd/>
            </a:ln>
          </p:spPr>
        </p:pic>
        <p:cxnSp>
          <p:nvCxnSpPr>
            <p:cNvPr id="16" name="Straight Connector 15">
              <a:extLst>
                <a:ext uri="{FF2B5EF4-FFF2-40B4-BE49-F238E27FC236}">
                  <a16:creationId xmlns:a16="http://schemas.microsoft.com/office/drawing/2014/main" id="{4B31397D-FAED-C84D-95BE-5143455D2E0D}"/>
                </a:ext>
              </a:extLst>
            </p:cNvPr>
            <p:cNvCxnSpPr>
              <a:cxnSpLocks/>
              <a:stCxn id="20" idx="1"/>
            </p:cNvCxnSpPr>
            <p:nvPr/>
          </p:nvCxnSpPr>
          <p:spPr>
            <a:xfrm flipV="1">
              <a:off x="7051363" y="1936639"/>
              <a:ext cx="1602322" cy="1244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3FF703B-22DB-4542-ABF9-B6ECD8645726}"/>
                </a:ext>
              </a:extLst>
            </p:cNvPr>
            <p:cNvCxnSpPr>
              <a:cxnSpLocks/>
            </p:cNvCxnSpPr>
            <p:nvPr/>
          </p:nvCxnSpPr>
          <p:spPr>
            <a:xfrm>
              <a:off x="7076460" y="3749945"/>
              <a:ext cx="1577225" cy="9805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E2B6CE6-BA4D-C645-8FD8-5F4F53955CAB}"/>
                </a:ext>
              </a:extLst>
            </p:cNvPr>
            <p:cNvSpPr/>
            <p:nvPr/>
          </p:nvSpPr>
          <p:spPr>
            <a:xfrm flipH="1">
              <a:off x="6490566" y="3049624"/>
              <a:ext cx="657014" cy="89923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D5FEDC0-F408-E740-BA80-D474D05E3D53}"/>
              </a:ext>
            </a:extLst>
          </p:cNvPr>
          <p:cNvGrpSpPr/>
          <p:nvPr/>
        </p:nvGrpSpPr>
        <p:grpSpPr>
          <a:xfrm>
            <a:off x="1168894" y="2481095"/>
            <a:ext cx="5795549" cy="2851993"/>
            <a:chOff x="1168894" y="2481095"/>
            <a:chExt cx="5795549" cy="2851993"/>
          </a:xfrm>
        </p:grpSpPr>
        <p:pic>
          <p:nvPicPr>
            <p:cNvPr id="30724" name="Picture 4"/>
            <p:cNvPicPr>
              <a:picLocks noChangeAspect="1" noChangeArrowheads="1"/>
            </p:cNvPicPr>
            <p:nvPr/>
          </p:nvPicPr>
          <p:blipFill>
            <a:blip r:embed="rId5"/>
            <a:srcRect/>
            <a:stretch>
              <a:fillRect/>
            </a:stretch>
          </p:blipFill>
          <p:spPr bwMode="auto">
            <a:xfrm>
              <a:off x="1168894" y="3331890"/>
              <a:ext cx="3303444" cy="2001198"/>
            </a:xfrm>
            <a:prstGeom prst="rect">
              <a:avLst/>
            </a:prstGeom>
            <a:noFill/>
            <a:ln w="9525">
              <a:noFill/>
              <a:miter lim="800000"/>
              <a:headEnd/>
              <a:tailEnd/>
            </a:ln>
          </p:spPr>
        </p:pic>
        <p:cxnSp>
          <p:nvCxnSpPr>
            <p:cNvPr id="3" name="Straight Connector 2">
              <a:extLst>
                <a:ext uri="{FF2B5EF4-FFF2-40B4-BE49-F238E27FC236}">
                  <a16:creationId xmlns:a16="http://schemas.microsoft.com/office/drawing/2014/main" id="{E8E8B70A-A3EF-584E-AE4C-FCFC8C2B2A62}"/>
                </a:ext>
              </a:extLst>
            </p:cNvPr>
            <p:cNvCxnSpPr>
              <a:cxnSpLocks/>
            </p:cNvCxnSpPr>
            <p:nvPr/>
          </p:nvCxnSpPr>
          <p:spPr>
            <a:xfrm flipV="1">
              <a:off x="4472338" y="3008310"/>
              <a:ext cx="973554" cy="3235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ED433E-5A8C-2F4C-9FA9-E20FE0954BE1}"/>
                </a:ext>
              </a:extLst>
            </p:cNvPr>
            <p:cNvCxnSpPr>
              <a:cxnSpLocks/>
            </p:cNvCxnSpPr>
            <p:nvPr/>
          </p:nvCxnSpPr>
          <p:spPr>
            <a:xfrm flipV="1">
              <a:off x="4485038" y="3429000"/>
              <a:ext cx="1057803" cy="19040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9B5C797-7205-FB44-BC14-56E82FD68094}"/>
                </a:ext>
              </a:extLst>
            </p:cNvPr>
            <p:cNvSpPr/>
            <p:nvPr/>
          </p:nvSpPr>
          <p:spPr>
            <a:xfrm rot="20427115" flipH="1">
              <a:off x="5399918" y="2481095"/>
              <a:ext cx="1564525" cy="105443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76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3"/>
          <p:cNvSpPr>
            <a:spLocks noChangeArrowheads="1"/>
          </p:cNvSpPr>
          <p:nvPr/>
        </p:nvSpPr>
        <p:spPr bwMode="auto">
          <a:xfrm>
            <a:off x="838199" y="2169280"/>
            <a:ext cx="524421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p>
            <a:pPr eaLnBrk="0" hangingPunct="0"/>
            <a:r>
              <a:rPr lang="en-US" sz="2800" b="1" dirty="0">
                <a:solidFill>
                  <a:srgbClr val="173156"/>
                </a:solidFill>
                <a:latin typeface="Arial Narrow" charset="0"/>
                <a:cs typeface="Arial Narrow" charset="0"/>
              </a:rPr>
              <a:t>Autosomal dominant </a:t>
            </a:r>
            <a:r>
              <a:rPr lang="en-US" sz="2800" b="1" dirty="0">
                <a:solidFill>
                  <a:srgbClr val="231E5A"/>
                </a:solidFill>
                <a:latin typeface="Arial Narrow" charset="0"/>
                <a:cs typeface="Arial Narrow" charset="0"/>
              </a:rPr>
              <a:t>PKD (ADPKD)</a:t>
            </a:r>
          </a:p>
        </p:txBody>
      </p:sp>
      <p:grpSp>
        <p:nvGrpSpPr>
          <p:cNvPr id="311" name="Group 310"/>
          <p:cNvGrpSpPr/>
          <p:nvPr/>
        </p:nvGrpSpPr>
        <p:grpSpPr>
          <a:xfrm>
            <a:off x="6324362" y="1461370"/>
            <a:ext cx="3821545" cy="2369924"/>
            <a:chOff x="4927600" y="1265238"/>
            <a:chExt cx="4203699" cy="2316162"/>
          </a:xfrm>
        </p:grpSpPr>
        <p:sp>
          <p:nvSpPr>
            <p:cNvPr id="7" name="Rectangle 2"/>
            <p:cNvSpPr>
              <a:spLocks noChangeArrowheads="1"/>
            </p:cNvSpPr>
            <p:nvPr/>
          </p:nvSpPr>
          <p:spPr bwMode="auto">
            <a:xfrm>
              <a:off x="4927600" y="1265238"/>
              <a:ext cx="4203699" cy="231616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200">
                <a:latin typeface="Arial Narrow"/>
                <a:ea typeface="Arial Narrow" pitchFamily="-111" charset="0"/>
                <a:cs typeface="Arial Narrow"/>
              </a:endParaRPr>
            </a:p>
          </p:txBody>
        </p:sp>
        <p:sp>
          <p:nvSpPr>
            <p:cNvPr id="8" name="Rectangle 4"/>
            <p:cNvSpPr>
              <a:spLocks noChangeArrowheads="1"/>
            </p:cNvSpPr>
            <p:nvPr/>
          </p:nvSpPr>
          <p:spPr bwMode="auto">
            <a:xfrm>
              <a:off x="5395394" y="2794001"/>
              <a:ext cx="856551" cy="268208"/>
            </a:xfrm>
            <a:prstGeom prst="rect">
              <a:avLst/>
            </a:prstGeom>
            <a:noFill/>
            <a:ln w="12700">
              <a:noFill/>
              <a:miter lim="800000"/>
              <a:headEnd/>
              <a:tailEnd/>
            </a:ln>
          </p:spPr>
          <p:txBody>
            <a:bodyPr wrap="none" lIns="90487" tIns="44450" rIns="90487" bIns="44450">
              <a:prstTxWarp prst="textNoShape">
                <a:avLst/>
              </a:prstTxWarp>
              <a:spAutoFit/>
            </a:bodyPr>
            <a:lstStyle/>
            <a:p>
              <a:r>
                <a:rPr lang="en-US" sz="1200" b="1" dirty="0">
                  <a:solidFill>
                    <a:srgbClr val="081D58"/>
                  </a:solidFill>
                  <a:latin typeface="Arial Narrow"/>
                  <a:ea typeface="Arial Narrow" pitchFamily="-111" charset="0"/>
                  <a:cs typeface="Arial Narrow"/>
                </a:rPr>
                <a:t>PKD gene</a:t>
              </a:r>
            </a:p>
          </p:txBody>
        </p:sp>
        <p:sp>
          <p:nvSpPr>
            <p:cNvPr id="9" name="Rectangle 5"/>
            <p:cNvSpPr>
              <a:spLocks noChangeArrowheads="1"/>
            </p:cNvSpPr>
            <p:nvPr/>
          </p:nvSpPr>
          <p:spPr bwMode="auto">
            <a:xfrm>
              <a:off x="5382694" y="3111093"/>
              <a:ext cx="1041780" cy="268208"/>
            </a:xfrm>
            <a:prstGeom prst="rect">
              <a:avLst/>
            </a:prstGeom>
            <a:noFill/>
            <a:ln w="12700">
              <a:noFill/>
              <a:miter lim="800000"/>
              <a:headEnd/>
              <a:tailEnd/>
            </a:ln>
          </p:spPr>
          <p:txBody>
            <a:bodyPr wrap="none" lIns="90487" tIns="44450" rIns="90487" bIns="44450">
              <a:prstTxWarp prst="textNoShape">
                <a:avLst/>
              </a:prstTxWarp>
              <a:spAutoFit/>
            </a:bodyPr>
            <a:lstStyle/>
            <a:p>
              <a:r>
                <a:rPr lang="en-US" sz="1200" b="1" dirty="0">
                  <a:solidFill>
                    <a:srgbClr val="081D58"/>
                  </a:solidFill>
                  <a:latin typeface="Arial Narrow"/>
                  <a:ea typeface="Arial Narrow" pitchFamily="-111" charset="0"/>
                  <a:cs typeface="Arial Narrow"/>
                </a:rPr>
                <a:t>Normal gene</a:t>
              </a:r>
            </a:p>
          </p:txBody>
        </p:sp>
        <p:sp>
          <p:nvSpPr>
            <p:cNvPr id="10" name="Rectangle 6"/>
            <p:cNvSpPr>
              <a:spLocks noChangeArrowheads="1"/>
            </p:cNvSpPr>
            <p:nvPr/>
          </p:nvSpPr>
          <p:spPr bwMode="auto">
            <a:xfrm>
              <a:off x="5227839" y="2762357"/>
              <a:ext cx="1196635" cy="639599"/>
            </a:xfrm>
            <a:prstGeom prst="rect">
              <a:avLst/>
            </a:prstGeom>
            <a:noFill/>
            <a:ln w="12700">
              <a:solidFill>
                <a:schemeClr val="tx1"/>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11" name="Rectangle 7"/>
            <p:cNvSpPr>
              <a:spLocks noChangeArrowheads="1"/>
            </p:cNvSpPr>
            <p:nvPr/>
          </p:nvSpPr>
          <p:spPr bwMode="auto">
            <a:xfrm>
              <a:off x="5334559" y="2812131"/>
              <a:ext cx="63028" cy="239746"/>
            </a:xfrm>
            <a:prstGeom prst="rect">
              <a:avLst/>
            </a:prstGeom>
            <a:solidFill>
              <a:srgbClr val="FF0000"/>
            </a:solidFill>
            <a:ln w="12700">
              <a:solidFill>
                <a:srgbClr val="1706F8"/>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12" name="Rectangle 8"/>
            <p:cNvSpPr>
              <a:spLocks noChangeArrowheads="1"/>
            </p:cNvSpPr>
            <p:nvPr/>
          </p:nvSpPr>
          <p:spPr bwMode="auto">
            <a:xfrm>
              <a:off x="5334559" y="3117413"/>
              <a:ext cx="65177" cy="238916"/>
            </a:xfrm>
            <a:prstGeom prst="rect">
              <a:avLst/>
            </a:prstGeom>
            <a:solidFill>
              <a:srgbClr val="1E3B65"/>
            </a:solidFill>
            <a:ln w="12700">
              <a:solidFill>
                <a:srgbClr val="1706F8"/>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13" name="Oval 9"/>
            <p:cNvSpPr>
              <a:spLocks noChangeArrowheads="1"/>
            </p:cNvSpPr>
            <p:nvPr/>
          </p:nvSpPr>
          <p:spPr bwMode="auto">
            <a:xfrm>
              <a:off x="8522768" y="1623356"/>
              <a:ext cx="160435" cy="172551"/>
            </a:xfrm>
            <a:prstGeom prst="ellipse">
              <a:avLst/>
            </a:prstGeom>
            <a:solidFill>
              <a:schemeClr val="bg1"/>
            </a:solidFill>
            <a:ln w="12700">
              <a:solidFill>
                <a:schemeClr val="tx1"/>
              </a:solidFill>
              <a:round/>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14" name="Oval 10"/>
            <p:cNvSpPr>
              <a:spLocks noChangeArrowheads="1"/>
            </p:cNvSpPr>
            <p:nvPr/>
          </p:nvSpPr>
          <p:spPr bwMode="auto">
            <a:xfrm>
              <a:off x="8207615" y="2395830"/>
              <a:ext cx="146826" cy="157618"/>
            </a:xfrm>
            <a:prstGeom prst="ellipse">
              <a:avLst/>
            </a:prstGeom>
            <a:solidFill>
              <a:schemeClr val="bg1"/>
            </a:solidFill>
            <a:ln w="12700">
              <a:solidFill>
                <a:schemeClr val="tx1"/>
              </a:solidFill>
              <a:round/>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15" name="Rectangle 11"/>
            <p:cNvSpPr>
              <a:spLocks noChangeArrowheads="1"/>
            </p:cNvSpPr>
            <p:nvPr/>
          </p:nvSpPr>
          <p:spPr bwMode="auto">
            <a:xfrm>
              <a:off x="6520195" y="1636629"/>
              <a:ext cx="165449" cy="150982"/>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16" name="Rectangle 12"/>
            <p:cNvSpPr>
              <a:spLocks noChangeArrowheads="1"/>
            </p:cNvSpPr>
            <p:nvPr/>
          </p:nvSpPr>
          <p:spPr bwMode="auto">
            <a:xfrm>
              <a:off x="6925580" y="2398175"/>
              <a:ext cx="164732" cy="150982"/>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18" name="Line 14"/>
            <p:cNvSpPr>
              <a:spLocks noChangeShapeType="1"/>
            </p:cNvSpPr>
            <p:nvPr/>
          </p:nvSpPr>
          <p:spPr bwMode="auto">
            <a:xfrm>
              <a:off x="6687792" y="1711290"/>
              <a:ext cx="1829246" cy="0"/>
            </a:xfrm>
            <a:prstGeom prst="line">
              <a:avLst/>
            </a:prstGeom>
            <a:noFill/>
            <a:ln w="12700">
              <a:solidFill>
                <a:schemeClr val="tx1"/>
              </a:solidFill>
              <a:round/>
              <a:headEnd/>
              <a:tailEnd/>
            </a:ln>
          </p:spPr>
          <p:txBody>
            <a:bodyPr wrap="none" anchor="ctr">
              <a:prstTxWarp prst="textNoShape">
                <a:avLst/>
              </a:prstTxWarp>
            </a:bodyPr>
            <a:lstStyle/>
            <a:p>
              <a:endParaRPr lang="en-US" sz="1200">
                <a:latin typeface="Arial Narrow"/>
                <a:cs typeface="Arial Narrow"/>
              </a:endParaRPr>
            </a:p>
          </p:txBody>
        </p:sp>
        <p:sp>
          <p:nvSpPr>
            <p:cNvPr id="19" name="Line 15"/>
            <p:cNvSpPr>
              <a:spLocks noChangeShapeType="1"/>
            </p:cNvSpPr>
            <p:nvPr/>
          </p:nvSpPr>
          <p:spPr bwMode="auto">
            <a:xfrm>
              <a:off x="7002932" y="2301945"/>
              <a:ext cx="1287939" cy="0"/>
            </a:xfrm>
            <a:prstGeom prst="line">
              <a:avLst/>
            </a:prstGeom>
            <a:noFill/>
            <a:ln w="12700">
              <a:solidFill>
                <a:srgbClr val="1E3B64"/>
              </a:solidFill>
              <a:round/>
              <a:headEnd/>
              <a:tailEnd/>
            </a:ln>
          </p:spPr>
          <p:txBody>
            <a:bodyPr wrap="none" anchor="ctr">
              <a:prstTxWarp prst="textNoShape">
                <a:avLst/>
              </a:prstTxWarp>
            </a:bodyPr>
            <a:lstStyle/>
            <a:p>
              <a:endParaRPr lang="en-US" sz="1200">
                <a:latin typeface="Arial Narrow"/>
                <a:cs typeface="Arial Narrow"/>
              </a:endParaRPr>
            </a:p>
          </p:txBody>
        </p:sp>
        <p:sp>
          <p:nvSpPr>
            <p:cNvPr id="20" name="Line 16"/>
            <p:cNvSpPr>
              <a:spLocks noChangeShapeType="1"/>
            </p:cNvSpPr>
            <p:nvPr/>
          </p:nvSpPr>
          <p:spPr bwMode="auto">
            <a:xfrm>
              <a:off x="7007946" y="2305263"/>
              <a:ext cx="0" cy="87105"/>
            </a:xfrm>
            <a:prstGeom prst="line">
              <a:avLst/>
            </a:prstGeom>
            <a:noFill/>
            <a:ln w="12700">
              <a:solidFill>
                <a:schemeClr val="tx1"/>
              </a:solidFill>
              <a:round/>
              <a:headEnd/>
              <a:tailEnd/>
            </a:ln>
          </p:spPr>
          <p:txBody>
            <a:bodyPr wrap="none" anchor="ctr">
              <a:prstTxWarp prst="textNoShape">
                <a:avLst/>
              </a:prstTxWarp>
            </a:bodyPr>
            <a:lstStyle/>
            <a:p>
              <a:endParaRPr lang="en-US" sz="1200">
                <a:latin typeface="Arial Narrow"/>
                <a:cs typeface="Arial Narrow"/>
              </a:endParaRPr>
            </a:p>
          </p:txBody>
        </p:sp>
        <p:sp>
          <p:nvSpPr>
            <p:cNvPr id="21" name="Line 17"/>
            <p:cNvSpPr>
              <a:spLocks noChangeShapeType="1"/>
            </p:cNvSpPr>
            <p:nvPr/>
          </p:nvSpPr>
          <p:spPr bwMode="auto">
            <a:xfrm>
              <a:off x="8283036" y="2305263"/>
              <a:ext cx="0" cy="87105"/>
            </a:xfrm>
            <a:prstGeom prst="line">
              <a:avLst/>
            </a:prstGeom>
            <a:noFill/>
            <a:ln w="12700">
              <a:solidFill>
                <a:schemeClr val="tx1"/>
              </a:solidFill>
              <a:round/>
              <a:headEnd/>
              <a:tailEnd/>
            </a:ln>
          </p:spPr>
          <p:txBody>
            <a:bodyPr wrap="none" anchor="ctr">
              <a:prstTxWarp prst="textNoShape">
                <a:avLst/>
              </a:prstTxWarp>
            </a:bodyPr>
            <a:lstStyle/>
            <a:p>
              <a:endParaRPr lang="en-US" sz="1200">
                <a:latin typeface="Arial Narrow"/>
                <a:cs typeface="Arial Narrow"/>
              </a:endParaRPr>
            </a:p>
          </p:txBody>
        </p:sp>
        <p:sp>
          <p:nvSpPr>
            <p:cNvPr id="23" name="Line 19"/>
            <p:cNvSpPr>
              <a:spLocks noChangeShapeType="1"/>
            </p:cNvSpPr>
            <p:nvPr/>
          </p:nvSpPr>
          <p:spPr bwMode="auto">
            <a:xfrm>
              <a:off x="7609936" y="1713779"/>
              <a:ext cx="0" cy="585677"/>
            </a:xfrm>
            <a:prstGeom prst="line">
              <a:avLst/>
            </a:prstGeom>
            <a:noFill/>
            <a:ln w="12700">
              <a:solidFill>
                <a:schemeClr val="tx1"/>
              </a:solidFill>
              <a:round/>
              <a:headEnd/>
              <a:tailEnd/>
            </a:ln>
          </p:spPr>
          <p:txBody>
            <a:bodyPr wrap="none" anchor="ctr">
              <a:prstTxWarp prst="textNoShape">
                <a:avLst/>
              </a:prstTxWarp>
            </a:bodyPr>
            <a:lstStyle/>
            <a:p>
              <a:endParaRPr lang="en-US" sz="1200">
                <a:latin typeface="Arial Narrow"/>
                <a:cs typeface="Arial Narrow"/>
              </a:endParaRPr>
            </a:p>
          </p:txBody>
        </p:sp>
        <p:sp>
          <p:nvSpPr>
            <p:cNvPr id="24" name="Rectangle 20"/>
            <p:cNvSpPr>
              <a:spLocks noChangeArrowheads="1"/>
            </p:cNvSpPr>
            <p:nvPr/>
          </p:nvSpPr>
          <p:spPr bwMode="auto">
            <a:xfrm>
              <a:off x="6601370" y="2569897"/>
              <a:ext cx="795249" cy="44868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200" b="1">
                  <a:solidFill>
                    <a:srgbClr val="081D58"/>
                  </a:solidFill>
                  <a:latin typeface="Arial Narrow"/>
                  <a:ea typeface="Arial Narrow" pitchFamily="-111" charset="0"/>
                  <a:cs typeface="Arial Narrow"/>
                </a:rPr>
                <a:t>Affected </a:t>
              </a:r>
            </a:p>
            <a:p>
              <a:pPr algn="ctr"/>
              <a:r>
                <a:rPr lang="en-US" sz="1200" b="1">
                  <a:solidFill>
                    <a:srgbClr val="081D58"/>
                  </a:solidFill>
                  <a:latin typeface="Arial Narrow"/>
                  <a:ea typeface="Arial Narrow" pitchFamily="-111" charset="0"/>
                  <a:cs typeface="Arial Narrow"/>
                </a:rPr>
                <a:t>Boy</a:t>
              </a:r>
            </a:p>
          </p:txBody>
        </p:sp>
        <p:sp>
          <p:nvSpPr>
            <p:cNvPr id="26" name="Rectangle 22"/>
            <p:cNvSpPr>
              <a:spLocks noChangeArrowheads="1"/>
            </p:cNvSpPr>
            <p:nvPr/>
          </p:nvSpPr>
          <p:spPr bwMode="auto">
            <a:xfrm>
              <a:off x="7802292" y="2566722"/>
              <a:ext cx="957473" cy="44868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200" b="1" dirty="0">
                  <a:solidFill>
                    <a:srgbClr val="081D58"/>
                  </a:solidFill>
                  <a:latin typeface="Arial Narrow"/>
                  <a:ea typeface="Arial Narrow" pitchFamily="-111" charset="0"/>
                  <a:cs typeface="Arial Narrow"/>
                </a:rPr>
                <a:t>Unaffected </a:t>
              </a:r>
            </a:p>
            <a:p>
              <a:pPr algn="ctr"/>
              <a:r>
                <a:rPr lang="en-US" sz="1200" b="1" dirty="0">
                  <a:solidFill>
                    <a:srgbClr val="081D58"/>
                  </a:solidFill>
                  <a:latin typeface="Arial Narrow"/>
                  <a:ea typeface="Arial Narrow" pitchFamily="-111" charset="0"/>
                  <a:cs typeface="Arial Narrow"/>
                </a:rPr>
                <a:t>Girl</a:t>
              </a:r>
            </a:p>
          </p:txBody>
        </p:sp>
        <p:sp>
          <p:nvSpPr>
            <p:cNvPr id="27" name="Rectangle 23"/>
            <p:cNvSpPr>
              <a:spLocks noChangeArrowheads="1"/>
            </p:cNvSpPr>
            <p:nvPr/>
          </p:nvSpPr>
          <p:spPr bwMode="auto">
            <a:xfrm>
              <a:off x="8248595" y="1745710"/>
              <a:ext cx="666527" cy="268208"/>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200" b="1" dirty="0">
                  <a:solidFill>
                    <a:srgbClr val="081D58"/>
                  </a:solidFill>
                  <a:latin typeface="Arial Narrow"/>
                  <a:ea typeface="Arial Narrow" pitchFamily="-111" charset="0"/>
                  <a:cs typeface="Arial Narrow"/>
                </a:rPr>
                <a:t>Mother</a:t>
              </a:r>
            </a:p>
          </p:txBody>
        </p:sp>
        <p:sp>
          <p:nvSpPr>
            <p:cNvPr id="28" name="Rectangle 24"/>
            <p:cNvSpPr>
              <a:spLocks noChangeArrowheads="1"/>
            </p:cNvSpPr>
            <p:nvPr/>
          </p:nvSpPr>
          <p:spPr bwMode="auto">
            <a:xfrm>
              <a:off x="6256765" y="1745710"/>
              <a:ext cx="666527" cy="268208"/>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200" b="1" dirty="0">
                  <a:solidFill>
                    <a:srgbClr val="081D58"/>
                  </a:solidFill>
                  <a:latin typeface="Arial Narrow"/>
                  <a:ea typeface="Arial Narrow" pitchFamily="-111" charset="0"/>
                  <a:cs typeface="Arial Narrow"/>
                </a:rPr>
                <a:t> Father</a:t>
              </a:r>
            </a:p>
          </p:txBody>
        </p:sp>
        <p:sp>
          <p:nvSpPr>
            <p:cNvPr id="29" name="Rectangle 25"/>
            <p:cNvSpPr>
              <a:spLocks noChangeArrowheads="1"/>
            </p:cNvSpPr>
            <p:nvPr/>
          </p:nvSpPr>
          <p:spPr bwMode="auto">
            <a:xfrm>
              <a:off x="6537385" y="1993345"/>
              <a:ext cx="55792" cy="278539"/>
            </a:xfrm>
            <a:prstGeom prst="rect">
              <a:avLst/>
            </a:prstGeom>
            <a:solidFill>
              <a:srgbClr val="FF0000"/>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0" name="Rectangle 26"/>
            <p:cNvSpPr>
              <a:spLocks noChangeArrowheads="1"/>
            </p:cNvSpPr>
            <p:nvPr/>
          </p:nvSpPr>
          <p:spPr bwMode="auto">
            <a:xfrm>
              <a:off x="6640328" y="1993345"/>
              <a:ext cx="61293" cy="278539"/>
            </a:xfrm>
            <a:prstGeom prst="rect">
              <a:avLst/>
            </a:prstGeom>
            <a:solidFill>
              <a:srgbClr val="1E3B65"/>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2" name="Rectangle 28"/>
            <p:cNvSpPr>
              <a:spLocks noChangeArrowheads="1"/>
            </p:cNvSpPr>
            <p:nvPr/>
          </p:nvSpPr>
          <p:spPr bwMode="auto">
            <a:xfrm>
              <a:off x="8198796" y="3064736"/>
              <a:ext cx="62864" cy="278539"/>
            </a:xfrm>
            <a:prstGeom prst="rect">
              <a:avLst/>
            </a:prstGeom>
            <a:solidFill>
              <a:srgbClr val="1E3B65"/>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3" name="Rectangle 29"/>
            <p:cNvSpPr>
              <a:spLocks noChangeArrowheads="1"/>
            </p:cNvSpPr>
            <p:nvPr/>
          </p:nvSpPr>
          <p:spPr bwMode="auto">
            <a:xfrm>
              <a:off x="8532795" y="1993345"/>
              <a:ext cx="58150" cy="278539"/>
            </a:xfrm>
            <a:prstGeom prst="rect">
              <a:avLst/>
            </a:prstGeom>
            <a:solidFill>
              <a:srgbClr val="1E3B65"/>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4" name="Rectangle 30"/>
            <p:cNvSpPr>
              <a:spLocks noChangeArrowheads="1"/>
            </p:cNvSpPr>
            <p:nvPr/>
          </p:nvSpPr>
          <p:spPr bwMode="auto">
            <a:xfrm>
              <a:off x="8625188" y="1993345"/>
              <a:ext cx="62079" cy="278539"/>
            </a:xfrm>
            <a:prstGeom prst="rect">
              <a:avLst/>
            </a:prstGeom>
            <a:solidFill>
              <a:srgbClr val="1E3B65"/>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7" name="Rectangle 33"/>
            <p:cNvSpPr>
              <a:spLocks noChangeArrowheads="1"/>
            </p:cNvSpPr>
            <p:nvPr/>
          </p:nvSpPr>
          <p:spPr bwMode="auto">
            <a:xfrm>
              <a:off x="7042848" y="3067911"/>
              <a:ext cx="69151" cy="278539"/>
            </a:xfrm>
            <a:prstGeom prst="rect">
              <a:avLst/>
            </a:prstGeom>
            <a:solidFill>
              <a:srgbClr val="1E3B65"/>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8" name="Rectangle 34"/>
            <p:cNvSpPr>
              <a:spLocks noChangeArrowheads="1"/>
            </p:cNvSpPr>
            <p:nvPr/>
          </p:nvSpPr>
          <p:spPr bwMode="auto">
            <a:xfrm>
              <a:off x="6928444" y="3067911"/>
              <a:ext cx="68365" cy="278539"/>
            </a:xfrm>
            <a:prstGeom prst="rect">
              <a:avLst/>
            </a:prstGeom>
            <a:solidFill>
              <a:srgbClr val="FF0000"/>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grpSp>
          <p:nvGrpSpPr>
            <p:cNvPr id="307" name="Group 306"/>
            <p:cNvGrpSpPr/>
            <p:nvPr/>
          </p:nvGrpSpPr>
          <p:grpSpPr>
            <a:xfrm>
              <a:off x="5272526" y="1730788"/>
              <a:ext cx="923218" cy="846575"/>
              <a:chOff x="5526526" y="1806988"/>
              <a:chExt cx="923218" cy="846575"/>
            </a:xfrm>
          </p:grpSpPr>
          <p:sp>
            <p:nvSpPr>
              <p:cNvPr id="39" name="Oval 37"/>
              <p:cNvSpPr>
                <a:spLocks noChangeArrowheads="1"/>
              </p:cNvSpPr>
              <p:nvPr/>
            </p:nvSpPr>
            <p:spPr bwMode="auto">
              <a:xfrm>
                <a:off x="5570639" y="2475166"/>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0" name="Freeform 38"/>
              <p:cNvSpPr>
                <a:spLocks/>
              </p:cNvSpPr>
              <p:nvPr/>
            </p:nvSpPr>
            <p:spPr bwMode="auto">
              <a:xfrm>
                <a:off x="5570639" y="2475166"/>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1" name="Freeform 39"/>
              <p:cNvSpPr>
                <a:spLocks/>
              </p:cNvSpPr>
              <p:nvPr/>
            </p:nvSpPr>
            <p:spPr bwMode="auto">
              <a:xfrm>
                <a:off x="5574578" y="2544092"/>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2" name="Oval 40"/>
              <p:cNvSpPr>
                <a:spLocks noChangeArrowheads="1"/>
              </p:cNvSpPr>
              <p:nvPr/>
            </p:nvSpPr>
            <p:spPr bwMode="auto">
              <a:xfrm>
                <a:off x="5570639" y="2441108"/>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3" name="Freeform 41"/>
              <p:cNvSpPr>
                <a:spLocks/>
              </p:cNvSpPr>
              <p:nvPr/>
            </p:nvSpPr>
            <p:spPr bwMode="auto">
              <a:xfrm>
                <a:off x="5570639" y="2441108"/>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4" name="Freeform 42"/>
              <p:cNvSpPr>
                <a:spLocks/>
              </p:cNvSpPr>
              <p:nvPr/>
            </p:nvSpPr>
            <p:spPr bwMode="auto">
              <a:xfrm>
                <a:off x="5574578" y="2510034"/>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5" name="Oval 43"/>
              <p:cNvSpPr>
                <a:spLocks noChangeArrowheads="1"/>
              </p:cNvSpPr>
              <p:nvPr/>
            </p:nvSpPr>
            <p:spPr bwMode="auto">
              <a:xfrm>
                <a:off x="5596634" y="2402996"/>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6" name="Freeform 44"/>
              <p:cNvSpPr>
                <a:spLocks/>
              </p:cNvSpPr>
              <p:nvPr/>
            </p:nvSpPr>
            <p:spPr bwMode="auto">
              <a:xfrm>
                <a:off x="5596634" y="2402996"/>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7" name="Freeform 45"/>
              <p:cNvSpPr>
                <a:spLocks/>
              </p:cNvSpPr>
              <p:nvPr/>
            </p:nvSpPr>
            <p:spPr bwMode="auto">
              <a:xfrm>
                <a:off x="5600573" y="2471922"/>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8" name="Oval 46"/>
              <p:cNvSpPr>
                <a:spLocks noChangeArrowheads="1"/>
              </p:cNvSpPr>
              <p:nvPr/>
            </p:nvSpPr>
            <p:spPr bwMode="auto">
              <a:xfrm>
                <a:off x="5570639" y="2368938"/>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9" name="Freeform 47"/>
              <p:cNvSpPr>
                <a:spLocks/>
              </p:cNvSpPr>
              <p:nvPr/>
            </p:nvSpPr>
            <p:spPr bwMode="auto">
              <a:xfrm>
                <a:off x="5570639" y="2368938"/>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50" name="Freeform 48"/>
              <p:cNvSpPr>
                <a:spLocks/>
              </p:cNvSpPr>
              <p:nvPr/>
            </p:nvSpPr>
            <p:spPr bwMode="auto">
              <a:xfrm>
                <a:off x="5574578" y="2437865"/>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51" name="Oval 49"/>
              <p:cNvSpPr>
                <a:spLocks noChangeArrowheads="1"/>
              </p:cNvSpPr>
              <p:nvPr/>
            </p:nvSpPr>
            <p:spPr bwMode="auto">
              <a:xfrm>
                <a:off x="5607662" y="2334881"/>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52" name="Freeform 50"/>
              <p:cNvSpPr>
                <a:spLocks/>
              </p:cNvSpPr>
              <p:nvPr/>
            </p:nvSpPr>
            <p:spPr bwMode="auto">
              <a:xfrm>
                <a:off x="5607662" y="2334881"/>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53" name="Freeform 51"/>
              <p:cNvSpPr>
                <a:spLocks/>
              </p:cNvSpPr>
              <p:nvPr/>
            </p:nvSpPr>
            <p:spPr bwMode="auto">
              <a:xfrm>
                <a:off x="5611601" y="2402996"/>
                <a:ext cx="375746"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54" name="Oval 52"/>
              <p:cNvSpPr>
                <a:spLocks noChangeArrowheads="1"/>
              </p:cNvSpPr>
              <p:nvPr/>
            </p:nvSpPr>
            <p:spPr bwMode="auto">
              <a:xfrm>
                <a:off x="5611601" y="230082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55" name="Freeform 53"/>
              <p:cNvSpPr>
                <a:spLocks/>
              </p:cNvSpPr>
              <p:nvPr/>
            </p:nvSpPr>
            <p:spPr bwMode="auto">
              <a:xfrm>
                <a:off x="5611601" y="230082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56" name="Freeform 54"/>
              <p:cNvSpPr>
                <a:spLocks/>
              </p:cNvSpPr>
              <p:nvPr/>
            </p:nvSpPr>
            <p:spPr bwMode="auto">
              <a:xfrm>
                <a:off x="5614752" y="2368938"/>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57" name="Oval 55"/>
              <p:cNvSpPr>
                <a:spLocks noChangeArrowheads="1"/>
              </p:cNvSpPr>
              <p:nvPr/>
            </p:nvSpPr>
            <p:spPr bwMode="auto">
              <a:xfrm>
                <a:off x="5611601" y="2266766"/>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58" name="Freeform 56"/>
              <p:cNvSpPr>
                <a:spLocks/>
              </p:cNvSpPr>
              <p:nvPr/>
            </p:nvSpPr>
            <p:spPr bwMode="auto">
              <a:xfrm>
                <a:off x="5611601" y="2266766"/>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59" name="Freeform 57"/>
              <p:cNvSpPr>
                <a:spLocks/>
              </p:cNvSpPr>
              <p:nvPr/>
            </p:nvSpPr>
            <p:spPr bwMode="auto">
              <a:xfrm>
                <a:off x="5614752" y="2334881"/>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60" name="Oval 58"/>
              <p:cNvSpPr>
                <a:spLocks noChangeArrowheads="1"/>
              </p:cNvSpPr>
              <p:nvPr/>
            </p:nvSpPr>
            <p:spPr bwMode="auto">
              <a:xfrm>
                <a:off x="5578517" y="2201894"/>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61" name="Freeform 59"/>
              <p:cNvSpPr>
                <a:spLocks/>
              </p:cNvSpPr>
              <p:nvPr/>
            </p:nvSpPr>
            <p:spPr bwMode="auto">
              <a:xfrm>
                <a:off x="5578517" y="2201894"/>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62" name="Freeform 60"/>
              <p:cNvSpPr>
                <a:spLocks/>
              </p:cNvSpPr>
              <p:nvPr/>
            </p:nvSpPr>
            <p:spPr bwMode="auto">
              <a:xfrm>
                <a:off x="5581668" y="2270009"/>
                <a:ext cx="376534" cy="95686"/>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63" name="Oval 61"/>
              <p:cNvSpPr>
                <a:spLocks noChangeArrowheads="1"/>
              </p:cNvSpPr>
              <p:nvPr/>
            </p:nvSpPr>
            <p:spPr bwMode="auto">
              <a:xfrm>
                <a:off x="5578517" y="2167836"/>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64" name="Freeform 62"/>
              <p:cNvSpPr>
                <a:spLocks/>
              </p:cNvSpPr>
              <p:nvPr/>
            </p:nvSpPr>
            <p:spPr bwMode="auto">
              <a:xfrm>
                <a:off x="5578517" y="2167836"/>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65" name="Freeform 63"/>
              <p:cNvSpPr>
                <a:spLocks/>
              </p:cNvSpPr>
              <p:nvPr/>
            </p:nvSpPr>
            <p:spPr bwMode="auto">
              <a:xfrm>
                <a:off x="5581668" y="2235952"/>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66" name="Oval 64"/>
              <p:cNvSpPr>
                <a:spLocks noChangeArrowheads="1"/>
              </p:cNvSpPr>
              <p:nvPr/>
            </p:nvSpPr>
            <p:spPr bwMode="auto">
              <a:xfrm>
                <a:off x="5611601" y="2125670"/>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67" name="Freeform 65"/>
              <p:cNvSpPr>
                <a:spLocks/>
              </p:cNvSpPr>
              <p:nvPr/>
            </p:nvSpPr>
            <p:spPr bwMode="auto">
              <a:xfrm>
                <a:off x="5611601" y="2125670"/>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68" name="Freeform 66"/>
              <p:cNvSpPr>
                <a:spLocks/>
              </p:cNvSpPr>
              <p:nvPr/>
            </p:nvSpPr>
            <p:spPr bwMode="auto">
              <a:xfrm>
                <a:off x="5614752" y="2194596"/>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69" name="Oval 67"/>
              <p:cNvSpPr>
                <a:spLocks noChangeArrowheads="1"/>
              </p:cNvSpPr>
              <p:nvPr/>
            </p:nvSpPr>
            <p:spPr bwMode="auto">
              <a:xfrm>
                <a:off x="5611601" y="2091612"/>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70" name="Freeform 68"/>
              <p:cNvSpPr>
                <a:spLocks/>
              </p:cNvSpPr>
              <p:nvPr/>
            </p:nvSpPr>
            <p:spPr bwMode="auto">
              <a:xfrm>
                <a:off x="5611601" y="2091612"/>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71" name="Freeform 69"/>
              <p:cNvSpPr>
                <a:spLocks/>
              </p:cNvSpPr>
              <p:nvPr/>
            </p:nvSpPr>
            <p:spPr bwMode="auto">
              <a:xfrm>
                <a:off x="5614752" y="2160538"/>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72" name="Oval 70"/>
              <p:cNvSpPr>
                <a:spLocks noChangeArrowheads="1"/>
              </p:cNvSpPr>
              <p:nvPr/>
            </p:nvSpPr>
            <p:spPr bwMode="auto">
              <a:xfrm>
                <a:off x="5589544" y="2057555"/>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73" name="Freeform 71"/>
              <p:cNvSpPr>
                <a:spLocks/>
              </p:cNvSpPr>
              <p:nvPr/>
            </p:nvSpPr>
            <p:spPr bwMode="auto">
              <a:xfrm>
                <a:off x="5589544" y="2057555"/>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74" name="Freeform 72"/>
              <p:cNvSpPr>
                <a:spLocks/>
              </p:cNvSpPr>
              <p:nvPr/>
            </p:nvSpPr>
            <p:spPr bwMode="auto">
              <a:xfrm>
                <a:off x="5592695" y="2125670"/>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75" name="Oval 73"/>
              <p:cNvSpPr>
                <a:spLocks noChangeArrowheads="1"/>
              </p:cNvSpPr>
              <p:nvPr/>
            </p:nvSpPr>
            <p:spPr bwMode="auto">
              <a:xfrm>
                <a:off x="5578517" y="201944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76" name="Freeform 74"/>
              <p:cNvSpPr>
                <a:spLocks/>
              </p:cNvSpPr>
              <p:nvPr/>
            </p:nvSpPr>
            <p:spPr bwMode="auto">
              <a:xfrm>
                <a:off x="5578517" y="201944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77" name="Freeform 75"/>
              <p:cNvSpPr>
                <a:spLocks/>
              </p:cNvSpPr>
              <p:nvPr/>
            </p:nvSpPr>
            <p:spPr bwMode="auto">
              <a:xfrm>
                <a:off x="5581668" y="2088369"/>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78" name="Oval 76"/>
              <p:cNvSpPr>
                <a:spLocks noChangeArrowheads="1"/>
              </p:cNvSpPr>
              <p:nvPr/>
            </p:nvSpPr>
            <p:spPr bwMode="auto">
              <a:xfrm>
                <a:off x="5552521" y="1981330"/>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79" name="Freeform 77"/>
              <p:cNvSpPr>
                <a:spLocks/>
              </p:cNvSpPr>
              <p:nvPr/>
            </p:nvSpPr>
            <p:spPr bwMode="auto">
              <a:xfrm>
                <a:off x="5552521" y="1981330"/>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80" name="Freeform 78"/>
              <p:cNvSpPr>
                <a:spLocks/>
              </p:cNvSpPr>
              <p:nvPr/>
            </p:nvSpPr>
            <p:spPr bwMode="auto">
              <a:xfrm>
                <a:off x="5555672" y="2050257"/>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81" name="Oval 79"/>
              <p:cNvSpPr>
                <a:spLocks noChangeArrowheads="1"/>
              </p:cNvSpPr>
              <p:nvPr/>
            </p:nvSpPr>
            <p:spPr bwMode="auto">
              <a:xfrm>
                <a:off x="5552521" y="194727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82" name="Freeform 80"/>
              <p:cNvSpPr>
                <a:spLocks/>
              </p:cNvSpPr>
              <p:nvPr/>
            </p:nvSpPr>
            <p:spPr bwMode="auto">
              <a:xfrm>
                <a:off x="5552521" y="194727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83" name="Freeform 81"/>
              <p:cNvSpPr>
                <a:spLocks/>
              </p:cNvSpPr>
              <p:nvPr/>
            </p:nvSpPr>
            <p:spPr bwMode="auto">
              <a:xfrm>
                <a:off x="5555672" y="2016199"/>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F0000"/>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84" name="Oval 82"/>
              <p:cNvSpPr>
                <a:spLocks noChangeArrowheads="1"/>
              </p:cNvSpPr>
              <p:nvPr/>
            </p:nvSpPr>
            <p:spPr bwMode="auto">
              <a:xfrm>
                <a:off x="5552521" y="1913215"/>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85" name="Freeform 83"/>
              <p:cNvSpPr>
                <a:spLocks/>
              </p:cNvSpPr>
              <p:nvPr/>
            </p:nvSpPr>
            <p:spPr bwMode="auto">
              <a:xfrm>
                <a:off x="5552521" y="1913215"/>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86" name="Freeform 84"/>
              <p:cNvSpPr>
                <a:spLocks/>
              </p:cNvSpPr>
              <p:nvPr/>
            </p:nvSpPr>
            <p:spPr bwMode="auto">
              <a:xfrm>
                <a:off x="5555672" y="1981330"/>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87" name="Oval 85"/>
              <p:cNvSpPr>
                <a:spLocks noChangeArrowheads="1"/>
              </p:cNvSpPr>
              <p:nvPr/>
            </p:nvSpPr>
            <p:spPr bwMode="auto">
              <a:xfrm>
                <a:off x="5555672" y="1879158"/>
                <a:ext cx="384412"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88" name="Freeform 86"/>
              <p:cNvSpPr>
                <a:spLocks/>
              </p:cNvSpPr>
              <p:nvPr/>
            </p:nvSpPr>
            <p:spPr bwMode="auto">
              <a:xfrm>
                <a:off x="5555672" y="1879158"/>
                <a:ext cx="384412" cy="132987"/>
              </a:xfrm>
              <a:custGeom>
                <a:avLst/>
                <a:gdLst>
                  <a:gd name="T0" fmla="*/ 12 w 832"/>
                  <a:gd name="T1" fmla="*/ 1 h 280"/>
                  <a:gd name="T2" fmla="*/ 15 w 832"/>
                  <a:gd name="T3" fmla="*/ 1 h 280"/>
                  <a:gd name="T4" fmla="*/ 17 w 832"/>
                  <a:gd name="T5" fmla="*/ 1 h 280"/>
                  <a:gd name="T6" fmla="*/ 19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20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89" name="Freeform 87"/>
              <p:cNvSpPr>
                <a:spLocks/>
              </p:cNvSpPr>
              <p:nvPr/>
            </p:nvSpPr>
            <p:spPr bwMode="auto">
              <a:xfrm>
                <a:off x="5559611" y="1947273"/>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90" name="Oval 88"/>
              <p:cNvSpPr>
                <a:spLocks noChangeArrowheads="1"/>
              </p:cNvSpPr>
              <p:nvPr/>
            </p:nvSpPr>
            <p:spPr bwMode="auto">
              <a:xfrm>
                <a:off x="5552521" y="1845100"/>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91" name="Freeform 89"/>
              <p:cNvSpPr>
                <a:spLocks/>
              </p:cNvSpPr>
              <p:nvPr/>
            </p:nvSpPr>
            <p:spPr bwMode="auto">
              <a:xfrm>
                <a:off x="5552521" y="1845100"/>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92" name="Freeform 90"/>
              <p:cNvSpPr>
                <a:spLocks/>
              </p:cNvSpPr>
              <p:nvPr/>
            </p:nvSpPr>
            <p:spPr bwMode="auto">
              <a:xfrm>
                <a:off x="5555672" y="1913215"/>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93" name="Oval 91"/>
              <p:cNvSpPr>
                <a:spLocks noChangeArrowheads="1"/>
              </p:cNvSpPr>
              <p:nvPr/>
            </p:nvSpPr>
            <p:spPr bwMode="auto">
              <a:xfrm>
                <a:off x="5526526" y="1806988"/>
                <a:ext cx="383624" cy="128932"/>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94" name="Freeform 92"/>
              <p:cNvSpPr>
                <a:spLocks/>
              </p:cNvSpPr>
              <p:nvPr/>
            </p:nvSpPr>
            <p:spPr bwMode="auto">
              <a:xfrm>
                <a:off x="5526526" y="1806988"/>
                <a:ext cx="383624" cy="128932"/>
              </a:xfrm>
              <a:custGeom>
                <a:avLst/>
                <a:gdLst>
                  <a:gd name="T0" fmla="*/ 12 w 832"/>
                  <a:gd name="T1" fmla="*/ 1 h 272"/>
                  <a:gd name="T2" fmla="*/ 15 w 832"/>
                  <a:gd name="T3" fmla="*/ 1 h 272"/>
                  <a:gd name="T4" fmla="*/ 17 w 832"/>
                  <a:gd name="T5" fmla="*/ 1 h 272"/>
                  <a:gd name="T6" fmla="*/ 18 w 832"/>
                  <a:gd name="T7" fmla="*/ 2 h 272"/>
                  <a:gd name="T8" fmla="*/ 19 w 832"/>
                  <a:gd name="T9" fmla="*/ 3 h 272"/>
                  <a:gd name="T10" fmla="*/ 19 w 832"/>
                  <a:gd name="T11" fmla="*/ 4 h 272"/>
                  <a:gd name="T12" fmla="*/ 19 w 832"/>
                  <a:gd name="T13" fmla="*/ 5 h 272"/>
                  <a:gd name="T14" fmla="*/ 17 w 832"/>
                  <a:gd name="T15" fmla="*/ 5 h 272"/>
                  <a:gd name="T16" fmla="*/ 15 w 832"/>
                  <a:gd name="T17" fmla="*/ 5 h 272"/>
                  <a:gd name="T18" fmla="*/ 13 w 832"/>
                  <a:gd name="T19" fmla="*/ 6 h 272"/>
                  <a:gd name="T20" fmla="*/ 10 w 832"/>
                  <a:gd name="T21" fmla="*/ 6 h 272"/>
                  <a:gd name="T22" fmla="*/ 7 w 832"/>
                  <a:gd name="T23" fmla="*/ 6 h 272"/>
                  <a:gd name="T24" fmla="*/ 5 w 832"/>
                  <a:gd name="T25" fmla="*/ 5 h 272"/>
                  <a:gd name="T26" fmla="*/ 2 w 832"/>
                  <a:gd name="T27" fmla="*/ 5 h 272"/>
                  <a:gd name="T28" fmla="*/ 1 w 832"/>
                  <a:gd name="T29" fmla="*/ 5 h 272"/>
                  <a:gd name="T30" fmla="*/ 1 w 832"/>
                  <a:gd name="T31" fmla="*/ 4 h 272"/>
                  <a:gd name="T32" fmla="*/ 1 w 832"/>
                  <a:gd name="T33" fmla="*/ 3 h 272"/>
                  <a:gd name="T34" fmla="*/ 1 w 832"/>
                  <a:gd name="T35" fmla="*/ 2 h 272"/>
                  <a:gd name="T36" fmla="*/ 3 w 832"/>
                  <a:gd name="T37" fmla="*/ 1 h 272"/>
                  <a:gd name="T38" fmla="*/ 5 w 832"/>
                  <a:gd name="T39" fmla="*/ 1 h 272"/>
                  <a:gd name="T40" fmla="*/ 8 w 832"/>
                  <a:gd name="T41" fmla="*/ 1 h 272"/>
                  <a:gd name="T42" fmla="*/ 10 w 832"/>
                  <a:gd name="T43" fmla="*/ 0 h 272"/>
                  <a:gd name="T44" fmla="*/ 13 w 832"/>
                  <a:gd name="T45" fmla="*/ 1 h 272"/>
                  <a:gd name="T46" fmla="*/ 15 w 832"/>
                  <a:gd name="T47" fmla="*/ 1 h 272"/>
                  <a:gd name="T48" fmla="*/ 18 w 832"/>
                  <a:gd name="T49" fmla="*/ 1 h 272"/>
                  <a:gd name="T50" fmla="*/ 19 w 832"/>
                  <a:gd name="T51" fmla="*/ 2 h 272"/>
                  <a:gd name="T52" fmla="*/ 19 w 832"/>
                  <a:gd name="T53" fmla="*/ 3 h 272"/>
                  <a:gd name="T54" fmla="*/ 19 w 832"/>
                  <a:gd name="T55" fmla="*/ 4 h 272"/>
                  <a:gd name="T56" fmla="*/ 19 w 832"/>
                  <a:gd name="T57" fmla="*/ 5 h 272"/>
                  <a:gd name="T58" fmla="*/ 17 w 832"/>
                  <a:gd name="T59" fmla="*/ 5 h 272"/>
                  <a:gd name="T60" fmla="*/ 15 w 832"/>
                  <a:gd name="T61" fmla="*/ 6 h 272"/>
                  <a:gd name="T62" fmla="*/ 12 w 832"/>
                  <a:gd name="T63" fmla="*/ 6 h 272"/>
                  <a:gd name="T64" fmla="*/ 9 w 832"/>
                  <a:gd name="T65" fmla="*/ 6 h 272"/>
                  <a:gd name="T66" fmla="*/ 6 w 832"/>
                  <a:gd name="T67" fmla="*/ 6 h 272"/>
                  <a:gd name="T68" fmla="*/ 4 w 832"/>
                  <a:gd name="T69" fmla="*/ 5 h 272"/>
                  <a:gd name="T70" fmla="*/ 2 w 832"/>
                  <a:gd name="T71" fmla="*/ 5 h 272"/>
                  <a:gd name="T72" fmla="*/ 1 w 832"/>
                  <a:gd name="T73" fmla="*/ 4 h 272"/>
                  <a:gd name="T74" fmla="*/ 0 w 832"/>
                  <a:gd name="T75" fmla="*/ 3 h 272"/>
                  <a:gd name="T76" fmla="*/ 1 w 832"/>
                  <a:gd name="T77" fmla="*/ 2 h 272"/>
                  <a:gd name="T78" fmla="*/ 2 w 832"/>
                  <a:gd name="T79" fmla="*/ 2 h 272"/>
                  <a:gd name="T80" fmla="*/ 4 w 832"/>
                  <a:gd name="T81" fmla="*/ 1 h 272"/>
                  <a:gd name="T82" fmla="*/ 6 w 832"/>
                  <a:gd name="T83" fmla="*/ 1 h 272"/>
                  <a:gd name="T84" fmla="*/ 9 w 832"/>
                  <a:gd name="T85" fmla="*/ 0 h 27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72"/>
                  <a:gd name="T131" fmla="*/ 832 w 832"/>
                  <a:gd name="T132" fmla="*/ 272 h 27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72">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0"/>
                    </a:lnTo>
                    <a:lnTo>
                      <a:pt x="808" y="96"/>
                    </a:lnTo>
                    <a:lnTo>
                      <a:pt x="816" y="112"/>
                    </a:lnTo>
                    <a:lnTo>
                      <a:pt x="824" y="120"/>
                    </a:lnTo>
                    <a:lnTo>
                      <a:pt x="824" y="136"/>
                    </a:lnTo>
                    <a:lnTo>
                      <a:pt x="824" y="152"/>
                    </a:lnTo>
                    <a:lnTo>
                      <a:pt x="816" y="160"/>
                    </a:lnTo>
                    <a:lnTo>
                      <a:pt x="808" y="176"/>
                    </a:lnTo>
                    <a:lnTo>
                      <a:pt x="792" y="192"/>
                    </a:lnTo>
                    <a:lnTo>
                      <a:pt x="776" y="200"/>
                    </a:lnTo>
                    <a:lnTo>
                      <a:pt x="752" y="200"/>
                    </a:lnTo>
                    <a:lnTo>
                      <a:pt x="728" y="216"/>
                    </a:lnTo>
                    <a:lnTo>
                      <a:pt x="704" y="224"/>
                    </a:lnTo>
                    <a:lnTo>
                      <a:pt x="672" y="232"/>
                    </a:lnTo>
                    <a:lnTo>
                      <a:pt x="640" y="240"/>
                    </a:lnTo>
                    <a:lnTo>
                      <a:pt x="608" y="248"/>
                    </a:lnTo>
                    <a:lnTo>
                      <a:pt x="576" y="256"/>
                    </a:lnTo>
                    <a:lnTo>
                      <a:pt x="536" y="256"/>
                    </a:lnTo>
                    <a:lnTo>
                      <a:pt x="496" y="264"/>
                    </a:lnTo>
                    <a:lnTo>
                      <a:pt x="456" y="264"/>
                    </a:lnTo>
                    <a:lnTo>
                      <a:pt x="416" y="264"/>
                    </a:lnTo>
                    <a:lnTo>
                      <a:pt x="376" y="264"/>
                    </a:lnTo>
                    <a:lnTo>
                      <a:pt x="336" y="264"/>
                    </a:lnTo>
                    <a:lnTo>
                      <a:pt x="296" y="256"/>
                    </a:lnTo>
                    <a:lnTo>
                      <a:pt x="256" y="256"/>
                    </a:lnTo>
                    <a:lnTo>
                      <a:pt x="224" y="248"/>
                    </a:lnTo>
                    <a:lnTo>
                      <a:pt x="192" y="240"/>
                    </a:lnTo>
                    <a:lnTo>
                      <a:pt x="160" y="232"/>
                    </a:lnTo>
                    <a:lnTo>
                      <a:pt x="128" y="224"/>
                    </a:lnTo>
                    <a:lnTo>
                      <a:pt x="104" y="216"/>
                    </a:lnTo>
                    <a:lnTo>
                      <a:pt x="80" y="200"/>
                    </a:lnTo>
                    <a:lnTo>
                      <a:pt x="56" y="200"/>
                    </a:lnTo>
                    <a:lnTo>
                      <a:pt x="40" y="192"/>
                    </a:lnTo>
                    <a:lnTo>
                      <a:pt x="24" y="176"/>
                    </a:lnTo>
                    <a:lnTo>
                      <a:pt x="16" y="160"/>
                    </a:lnTo>
                    <a:lnTo>
                      <a:pt x="8" y="152"/>
                    </a:lnTo>
                    <a:lnTo>
                      <a:pt x="8" y="136"/>
                    </a:lnTo>
                    <a:lnTo>
                      <a:pt x="8" y="120"/>
                    </a:lnTo>
                    <a:lnTo>
                      <a:pt x="16" y="112"/>
                    </a:lnTo>
                    <a:lnTo>
                      <a:pt x="24" y="96"/>
                    </a:lnTo>
                    <a:lnTo>
                      <a:pt x="40" y="80"/>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0"/>
                    </a:lnTo>
                    <a:lnTo>
                      <a:pt x="816" y="96"/>
                    </a:lnTo>
                    <a:lnTo>
                      <a:pt x="824" y="112"/>
                    </a:lnTo>
                    <a:lnTo>
                      <a:pt x="832" y="120"/>
                    </a:lnTo>
                    <a:lnTo>
                      <a:pt x="832" y="136"/>
                    </a:lnTo>
                    <a:lnTo>
                      <a:pt x="832" y="152"/>
                    </a:lnTo>
                    <a:lnTo>
                      <a:pt x="824" y="160"/>
                    </a:lnTo>
                    <a:lnTo>
                      <a:pt x="816" y="176"/>
                    </a:lnTo>
                    <a:lnTo>
                      <a:pt x="800" y="192"/>
                    </a:lnTo>
                    <a:lnTo>
                      <a:pt x="784" y="200"/>
                    </a:lnTo>
                    <a:lnTo>
                      <a:pt x="760" y="208"/>
                    </a:lnTo>
                    <a:lnTo>
                      <a:pt x="736" y="224"/>
                    </a:lnTo>
                    <a:lnTo>
                      <a:pt x="712" y="232"/>
                    </a:lnTo>
                    <a:lnTo>
                      <a:pt x="680" y="240"/>
                    </a:lnTo>
                    <a:lnTo>
                      <a:pt x="648"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84" y="248"/>
                    </a:lnTo>
                    <a:lnTo>
                      <a:pt x="152" y="240"/>
                    </a:lnTo>
                    <a:lnTo>
                      <a:pt x="120" y="232"/>
                    </a:lnTo>
                    <a:lnTo>
                      <a:pt x="96" y="224"/>
                    </a:lnTo>
                    <a:lnTo>
                      <a:pt x="72" y="208"/>
                    </a:lnTo>
                    <a:lnTo>
                      <a:pt x="48" y="200"/>
                    </a:lnTo>
                    <a:lnTo>
                      <a:pt x="32" y="192"/>
                    </a:lnTo>
                    <a:lnTo>
                      <a:pt x="16" y="176"/>
                    </a:lnTo>
                    <a:lnTo>
                      <a:pt x="8" y="160"/>
                    </a:lnTo>
                    <a:lnTo>
                      <a:pt x="0" y="152"/>
                    </a:lnTo>
                    <a:lnTo>
                      <a:pt x="0" y="136"/>
                    </a:lnTo>
                    <a:lnTo>
                      <a:pt x="0" y="120"/>
                    </a:lnTo>
                    <a:lnTo>
                      <a:pt x="8" y="112"/>
                    </a:lnTo>
                    <a:lnTo>
                      <a:pt x="16" y="96"/>
                    </a:lnTo>
                    <a:lnTo>
                      <a:pt x="32" y="80"/>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95" name="Freeform 93"/>
              <p:cNvSpPr>
                <a:spLocks/>
              </p:cNvSpPr>
              <p:nvPr/>
            </p:nvSpPr>
            <p:spPr bwMode="auto">
              <a:xfrm>
                <a:off x="5530465" y="1871860"/>
                <a:ext cx="375746"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5 h 200"/>
                  <a:gd name="T30" fmla="*/ 15 w 816"/>
                  <a:gd name="T31" fmla="*/ 4 h 200"/>
                  <a:gd name="T32" fmla="*/ 16 w 816"/>
                  <a:gd name="T33" fmla="*/ 4 h 200"/>
                  <a:gd name="T34" fmla="*/ 17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2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8 w 816"/>
                  <a:gd name="T67" fmla="*/ 3 h 200"/>
                  <a:gd name="T68" fmla="*/ 7 w 816"/>
                  <a:gd name="T69" fmla="*/ 3 h 200"/>
                  <a:gd name="T70" fmla="*/ 5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8"/>
                    </a:lnTo>
                    <a:lnTo>
                      <a:pt x="80" y="144"/>
                    </a:lnTo>
                    <a:lnTo>
                      <a:pt x="128" y="160"/>
                    </a:lnTo>
                    <a:lnTo>
                      <a:pt x="184" y="176"/>
                    </a:lnTo>
                    <a:lnTo>
                      <a:pt x="248" y="192"/>
                    </a:lnTo>
                    <a:lnTo>
                      <a:pt x="304" y="192"/>
                    </a:lnTo>
                    <a:lnTo>
                      <a:pt x="368" y="200"/>
                    </a:lnTo>
                    <a:lnTo>
                      <a:pt x="424" y="200"/>
                    </a:lnTo>
                    <a:lnTo>
                      <a:pt x="480" y="200"/>
                    </a:lnTo>
                    <a:lnTo>
                      <a:pt x="528" y="192"/>
                    </a:lnTo>
                    <a:lnTo>
                      <a:pt x="576" y="184"/>
                    </a:lnTo>
                    <a:lnTo>
                      <a:pt x="616" y="184"/>
                    </a:lnTo>
                    <a:lnTo>
                      <a:pt x="656" y="176"/>
                    </a:lnTo>
                    <a:lnTo>
                      <a:pt x="696" y="160"/>
                    </a:lnTo>
                    <a:lnTo>
                      <a:pt x="736" y="144"/>
                    </a:lnTo>
                    <a:lnTo>
                      <a:pt x="768" y="128"/>
                    </a:lnTo>
                    <a:lnTo>
                      <a:pt x="800" y="104"/>
                    </a:lnTo>
                    <a:lnTo>
                      <a:pt x="816" y="72"/>
                    </a:lnTo>
                    <a:lnTo>
                      <a:pt x="816" y="0"/>
                    </a:lnTo>
                    <a:lnTo>
                      <a:pt x="808" y="16"/>
                    </a:lnTo>
                    <a:lnTo>
                      <a:pt x="792" y="40"/>
                    </a:lnTo>
                    <a:lnTo>
                      <a:pt x="760" y="64"/>
                    </a:lnTo>
                    <a:lnTo>
                      <a:pt x="728" y="80"/>
                    </a:lnTo>
                    <a:lnTo>
                      <a:pt x="680" y="96"/>
                    </a:lnTo>
                    <a:lnTo>
                      <a:pt x="648" y="104"/>
                    </a:lnTo>
                    <a:lnTo>
                      <a:pt x="608" y="112"/>
                    </a:lnTo>
                    <a:lnTo>
                      <a:pt x="560" y="120"/>
                    </a:lnTo>
                    <a:lnTo>
                      <a:pt x="496" y="128"/>
                    </a:lnTo>
                    <a:lnTo>
                      <a:pt x="456" y="128"/>
                    </a:lnTo>
                    <a:lnTo>
                      <a:pt x="408" y="128"/>
                    </a:lnTo>
                    <a:lnTo>
                      <a:pt x="352" y="128"/>
                    </a:lnTo>
                    <a:lnTo>
                      <a:pt x="296" y="120"/>
                    </a:lnTo>
                    <a:lnTo>
                      <a:pt x="240" y="120"/>
                    </a:lnTo>
                    <a:lnTo>
                      <a:pt x="184" y="104"/>
                    </a:lnTo>
                    <a:lnTo>
                      <a:pt x="144" y="96"/>
                    </a:lnTo>
                    <a:lnTo>
                      <a:pt x="104" y="88"/>
                    </a:lnTo>
                    <a:lnTo>
                      <a:pt x="72" y="72"/>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96" name="Oval 94"/>
              <p:cNvSpPr>
                <a:spLocks noChangeArrowheads="1"/>
              </p:cNvSpPr>
              <p:nvPr/>
            </p:nvSpPr>
            <p:spPr bwMode="auto">
              <a:xfrm>
                <a:off x="6025158" y="249057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97" name="Freeform 95"/>
              <p:cNvSpPr>
                <a:spLocks/>
              </p:cNvSpPr>
              <p:nvPr/>
            </p:nvSpPr>
            <p:spPr bwMode="auto">
              <a:xfrm>
                <a:off x="6025158" y="249057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98" name="Freeform 96"/>
              <p:cNvSpPr>
                <a:spLocks/>
              </p:cNvSpPr>
              <p:nvPr/>
            </p:nvSpPr>
            <p:spPr bwMode="auto">
              <a:xfrm>
                <a:off x="6029097" y="2558688"/>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99" name="Oval 97"/>
              <p:cNvSpPr>
                <a:spLocks noChangeArrowheads="1"/>
              </p:cNvSpPr>
              <p:nvPr/>
            </p:nvSpPr>
            <p:spPr bwMode="auto">
              <a:xfrm>
                <a:off x="6025158" y="2455704"/>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00" name="Freeform 98"/>
              <p:cNvSpPr>
                <a:spLocks/>
              </p:cNvSpPr>
              <p:nvPr/>
            </p:nvSpPr>
            <p:spPr bwMode="auto">
              <a:xfrm>
                <a:off x="6025158" y="2455704"/>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01" name="Freeform 99"/>
              <p:cNvSpPr>
                <a:spLocks/>
              </p:cNvSpPr>
              <p:nvPr/>
            </p:nvSpPr>
            <p:spPr bwMode="auto">
              <a:xfrm>
                <a:off x="6029097" y="2524630"/>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02" name="Oval 100"/>
              <p:cNvSpPr>
                <a:spLocks noChangeArrowheads="1"/>
              </p:cNvSpPr>
              <p:nvPr/>
            </p:nvSpPr>
            <p:spPr bwMode="auto">
              <a:xfrm>
                <a:off x="6051153" y="241840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03" name="Freeform 101"/>
              <p:cNvSpPr>
                <a:spLocks/>
              </p:cNvSpPr>
              <p:nvPr/>
            </p:nvSpPr>
            <p:spPr bwMode="auto">
              <a:xfrm>
                <a:off x="6051153" y="241840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04" name="Freeform 102"/>
              <p:cNvSpPr>
                <a:spLocks/>
              </p:cNvSpPr>
              <p:nvPr/>
            </p:nvSpPr>
            <p:spPr bwMode="auto">
              <a:xfrm>
                <a:off x="6055092" y="2486518"/>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05" name="Oval 103"/>
              <p:cNvSpPr>
                <a:spLocks noChangeArrowheads="1"/>
              </p:cNvSpPr>
              <p:nvPr/>
            </p:nvSpPr>
            <p:spPr bwMode="auto">
              <a:xfrm>
                <a:off x="6025158" y="2383535"/>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06" name="Freeform 104"/>
              <p:cNvSpPr>
                <a:spLocks/>
              </p:cNvSpPr>
              <p:nvPr/>
            </p:nvSpPr>
            <p:spPr bwMode="auto">
              <a:xfrm>
                <a:off x="6025158" y="2383535"/>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07" name="Freeform 105"/>
              <p:cNvSpPr>
                <a:spLocks/>
              </p:cNvSpPr>
              <p:nvPr/>
            </p:nvSpPr>
            <p:spPr bwMode="auto">
              <a:xfrm>
                <a:off x="6029097" y="2452460"/>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08" name="Oval 106"/>
              <p:cNvSpPr>
                <a:spLocks noChangeArrowheads="1"/>
              </p:cNvSpPr>
              <p:nvPr/>
            </p:nvSpPr>
            <p:spPr bwMode="auto">
              <a:xfrm>
                <a:off x="6062182" y="2349477"/>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09" name="Freeform 107"/>
              <p:cNvSpPr>
                <a:spLocks/>
              </p:cNvSpPr>
              <p:nvPr/>
            </p:nvSpPr>
            <p:spPr bwMode="auto">
              <a:xfrm>
                <a:off x="6062182" y="2349477"/>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10" name="Freeform 108"/>
              <p:cNvSpPr>
                <a:spLocks/>
              </p:cNvSpPr>
              <p:nvPr/>
            </p:nvSpPr>
            <p:spPr bwMode="auto">
              <a:xfrm>
                <a:off x="6066120" y="2418403"/>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11" name="Oval 109"/>
              <p:cNvSpPr>
                <a:spLocks noChangeArrowheads="1"/>
              </p:cNvSpPr>
              <p:nvPr/>
            </p:nvSpPr>
            <p:spPr bwMode="auto">
              <a:xfrm>
                <a:off x="6066120" y="2315419"/>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12" name="Freeform 110"/>
              <p:cNvSpPr>
                <a:spLocks/>
              </p:cNvSpPr>
              <p:nvPr/>
            </p:nvSpPr>
            <p:spPr bwMode="auto">
              <a:xfrm>
                <a:off x="6066120" y="2315419"/>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13" name="Freeform 111"/>
              <p:cNvSpPr>
                <a:spLocks/>
              </p:cNvSpPr>
              <p:nvPr/>
            </p:nvSpPr>
            <p:spPr bwMode="auto">
              <a:xfrm>
                <a:off x="6070059" y="2383535"/>
                <a:ext cx="375746"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14" name="Oval 112"/>
              <p:cNvSpPr>
                <a:spLocks noChangeArrowheads="1"/>
              </p:cNvSpPr>
              <p:nvPr/>
            </p:nvSpPr>
            <p:spPr bwMode="auto">
              <a:xfrm>
                <a:off x="6066120" y="2281362"/>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15" name="Freeform 113"/>
              <p:cNvSpPr>
                <a:spLocks/>
              </p:cNvSpPr>
              <p:nvPr/>
            </p:nvSpPr>
            <p:spPr bwMode="auto">
              <a:xfrm>
                <a:off x="6066120" y="2281362"/>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16" name="Freeform 114"/>
              <p:cNvSpPr>
                <a:spLocks/>
              </p:cNvSpPr>
              <p:nvPr/>
            </p:nvSpPr>
            <p:spPr bwMode="auto">
              <a:xfrm>
                <a:off x="6070059" y="2349477"/>
                <a:ext cx="375746"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17" name="Oval 115"/>
              <p:cNvSpPr>
                <a:spLocks noChangeArrowheads="1"/>
              </p:cNvSpPr>
              <p:nvPr/>
            </p:nvSpPr>
            <p:spPr bwMode="auto">
              <a:xfrm>
                <a:off x="6033036" y="2216490"/>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18" name="Freeform 116"/>
              <p:cNvSpPr>
                <a:spLocks/>
              </p:cNvSpPr>
              <p:nvPr/>
            </p:nvSpPr>
            <p:spPr bwMode="auto">
              <a:xfrm>
                <a:off x="6033036" y="2216490"/>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19" name="Freeform 117"/>
              <p:cNvSpPr>
                <a:spLocks/>
              </p:cNvSpPr>
              <p:nvPr/>
            </p:nvSpPr>
            <p:spPr bwMode="auto">
              <a:xfrm>
                <a:off x="6036187" y="2285416"/>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20" name="Oval 118"/>
              <p:cNvSpPr>
                <a:spLocks noChangeArrowheads="1"/>
              </p:cNvSpPr>
              <p:nvPr/>
            </p:nvSpPr>
            <p:spPr bwMode="auto">
              <a:xfrm>
                <a:off x="6033036" y="218243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21" name="Freeform 119"/>
              <p:cNvSpPr>
                <a:spLocks/>
              </p:cNvSpPr>
              <p:nvPr/>
            </p:nvSpPr>
            <p:spPr bwMode="auto">
              <a:xfrm>
                <a:off x="6033036" y="218243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22" name="Freeform 120"/>
              <p:cNvSpPr>
                <a:spLocks/>
              </p:cNvSpPr>
              <p:nvPr/>
            </p:nvSpPr>
            <p:spPr bwMode="auto">
              <a:xfrm>
                <a:off x="6036187" y="2250548"/>
                <a:ext cx="376534" cy="95686"/>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23" name="Oval 121"/>
              <p:cNvSpPr>
                <a:spLocks noChangeArrowheads="1"/>
              </p:cNvSpPr>
              <p:nvPr/>
            </p:nvSpPr>
            <p:spPr bwMode="auto">
              <a:xfrm>
                <a:off x="6066120" y="2141077"/>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24" name="Freeform 122"/>
              <p:cNvSpPr>
                <a:spLocks/>
              </p:cNvSpPr>
              <p:nvPr/>
            </p:nvSpPr>
            <p:spPr bwMode="auto">
              <a:xfrm>
                <a:off x="6066120" y="2141077"/>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25" name="Freeform 123"/>
              <p:cNvSpPr>
                <a:spLocks/>
              </p:cNvSpPr>
              <p:nvPr/>
            </p:nvSpPr>
            <p:spPr bwMode="auto">
              <a:xfrm>
                <a:off x="6070059" y="2209192"/>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26" name="Oval 124"/>
              <p:cNvSpPr>
                <a:spLocks noChangeArrowheads="1"/>
              </p:cNvSpPr>
              <p:nvPr/>
            </p:nvSpPr>
            <p:spPr bwMode="auto">
              <a:xfrm>
                <a:off x="6066120" y="2106208"/>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27" name="Freeform 125"/>
              <p:cNvSpPr>
                <a:spLocks/>
              </p:cNvSpPr>
              <p:nvPr/>
            </p:nvSpPr>
            <p:spPr bwMode="auto">
              <a:xfrm>
                <a:off x="6066120" y="2106208"/>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28" name="Freeform 126"/>
              <p:cNvSpPr>
                <a:spLocks/>
              </p:cNvSpPr>
              <p:nvPr/>
            </p:nvSpPr>
            <p:spPr bwMode="auto">
              <a:xfrm>
                <a:off x="6070059" y="2175134"/>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29" name="Oval 127"/>
              <p:cNvSpPr>
                <a:spLocks noChangeArrowheads="1"/>
              </p:cNvSpPr>
              <p:nvPr/>
            </p:nvSpPr>
            <p:spPr bwMode="auto">
              <a:xfrm>
                <a:off x="6044064" y="2072151"/>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30" name="Freeform 128"/>
              <p:cNvSpPr>
                <a:spLocks/>
              </p:cNvSpPr>
              <p:nvPr/>
            </p:nvSpPr>
            <p:spPr bwMode="auto">
              <a:xfrm>
                <a:off x="6044064" y="2072151"/>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31" name="Freeform 129"/>
              <p:cNvSpPr>
                <a:spLocks/>
              </p:cNvSpPr>
              <p:nvPr/>
            </p:nvSpPr>
            <p:spPr bwMode="auto">
              <a:xfrm>
                <a:off x="6048002" y="2141077"/>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32" name="Oval 130"/>
              <p:cNvSpPr>
                <a:spLocks noChangeArrowheads="1"/>
              </p:cNvSpPr>
              <p:nvPr/>
            </p:nvSpPr>
            <p:spPr bwMode="auto">
              <a:xfrm>
                <a:off x="6033036" y="2034039"/>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33" name="Freeform 131"/>
              <p:cNvSpPr>
                <a:spLocks/>
              </p:cNvSpPr>
              <p:nvPr/>
            </p:nvSpPr>
            <p:spPr bwMode="auto">
              <a:xfrm>
                <a:off x="6033036" y="2034039"/>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34" name="Freeform 132"/>
              <p:cNvSpPr>
                <a:spLocks/>
              </p:cNvSpPr>
              <p:nvPr/>
            </p:nvSpPr>
            <p:spPr bwMode="auto">
              <a:xfrm>
                <a:off x="6036187" y="2102965"/>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35" name="Oval 133"/>
              <p:cNvSpPr>
                <a:spLocks noChangeArrowheads="1"/>
              </p:cNvSpPr>
              <p:nvPr/>
            </p:nvSpPr>
            <p:spPr bwMode="auto">
              <a:xfrm>
                <a:off x="6007041" y="1996738"/>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36" name="Freeform 134"/>
              <p:cNvSpPr>
                <a:spLocks/>
              </p:cNvSpPr>
              <p:nvPr/>
            </p:nvSpPr>
            <p:spPr bwMode="auto">
              <a:xfrm>
                <a:off x="6007041" y="1996738"/>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37" name="Freeform 135"/>
              <p:cNvSpPr>
                <a:spLocks/>
              </p:cNvSpPr>
              <p:nvPr/>
            </p:nvSpPr>
            <p:spPr bwMode="auto">
              <a:xfrm>
                <a:off x="6010979" y="2064852"/>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7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38" name="Oval 136"/>
              <p:cNvSpPr>
                <a:spLocks noChangeArrowheads="1"/>
              </p:cNvSpPr>
              <p:nvPr/>
            </p:nvSpPr>
            <p:spPr bwMode="auto">
              <a:xfrm>
                <a:off x="6007041" y="1961869"/>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39" name="Freeform 137"/>
              <p:cNvSpPr>
                <a:spLocks/>
              </p:cNvSpPr>
              <p:nvPr/>
            </p:nvSpPr>
            <p:spPr bwMode="auto">
              <a:xfrm>
                <a:off x="6007041" y="1961869"/>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40" name="Freeform 138"/>
              <p:cNvSpPr>
                <a:spLocks/>
              </p:cNvSpPr>
              <p:nvPr/>
            </p:nvSpPr>
            <p:spPr bwMode="auto">
              <a:xfrm>
                <a:off x="6010979" y="2030795"/>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7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1E3B65"/>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41" name="Oval 139"/>
              <p:cNvSpPr>
                <a:spLocks noChangeArrowheads="1"/>
              </p:cNvSpPr>
              <p:nvPr/>
            </p:nvSpPr>
            <p:spPr bwMode="auto">
              <a:xfrm>
                <a:off x="6007041" y="1927812"/>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42" name="Freeform 140"/>
              <p:cNvSpPr>
                <a:spLocks/>
              </p:cNvSpPr>
              <p:nvPr/>
            </p:nvSpPr>
            <p:spPr bwMode="auto">
              <a:xfrm>
                <a:off x="6007041" y="1927812"/>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43" name="Freeform 141"/>
              <p:cNvSpPr>
                <a:spLocks/>
              </p:cNvSpPr>
              <p:nvPr/>
            </p:nvSpPr>
            <p:spPr bwMode="auto">
              <a:xfrm>
                <a:off x="6010979" y="1996738"/>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7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44" name="Oval 142"/>
              <p:cNvSpPr>
                <a:spLocks noChangeArrowheads="1"/>
              </p:cNvSpPr>
              <p:nvPr/>
            </p:nvSpPr>
            <p:spPr bwMode="auto">
              <a:xfrm>
                <a:off x="6010979" y="1893754"/>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45" name="Freeform 143"/>
              <p:cNvSpPr>
                <a:spLocks/>
              </p:cNvSpPr>
              <p:nvPr/>
            </p:nvSpPr>
            <p:spPr bwMode="auto">
              <a:xfrm>
                <a:off x="6010979" y="1893754"/>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46" name="Freeform 144"/>
              <p:cNvSpPr>
                <a:spLocks/>
              </p:cNvSpPr>
              <p:nvPr/>
            </p:nvSpPr>
            <p:spPr bwMode="auto">
              <a:xfrm>
                <a:off x="6014130" y="1961869"/>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47" name="Oval 145"/>
              <p:cNvSpPr>
                <a:spLocks noChangeArrowheads="1"/>
              </p:cNvSpPr>
              <p:nvPr/>
            </p:nvSpPr>
            <p:spPr bwMode="auto">
              <a:xfrm>
                <a:off x="6007041" y="1859696"/>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48" name="Freeform 146"/>
              <p:cNvSpPr>
                <a:spLocks/>
              </p:cNvSpPr>
              <p:nvPr/>
            </p:nvSpPr>
            <p:spPr bwMode="auto">
              <a:xfrm>
                <a:off x="6007041" y="1859696"/>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49" name="Freeform 147"/>
              <p:cNvSpPr>
                <a:spLocks/>
              </p:cNvSpPr>
              <p:nvPr/>
            </p:nvSpPr>
            <p:spPr bwMode="auto">
              <a:xfrm>
                <a:off x="6010979" y="1927812"/>
                <a:ext cx="375746" cy="91631"/>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7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50" name="Oval 148"/>
              <p:cNvSpPr>
                <a:spLocks noChangeArrowheads="1"/>
              </p:cNvSpPr>
              <p:nvPr/>
            </p:nvSpPr>
            <p:spPr bwMode="auto">
              <a:xfrm>
                <a:off x="5981046" y="1821584"/>
                <a:ext cx="383624" cy="128932"/>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51" name="Freeform 149"/>
              <p:cNvSpPr>
                <a:spLocks/>
              </p:cNvSpPr>
              <p:nvPr/>
            </p:nvSpPr>
            <p:spPr bwMode="auto">
              <a:xfrm>
                <a:off x="5981046" y="1821584"/>
                <a:ext cx="383624" cy="128932"/>
              </a:xfrm>
              <a:custGeom>
                <a:avLst/>
                <a:gdLst>
                  <a:gd name="T0" fmla="*/ 12 w 832"/>
                  <a:gd name="T1" fmla="*/ 1 h 272"/>
                  <a:gd name="T2" fmla="*/ 15 w 832"/>
                  <a:gd name="T3" fmla="*/ 1 h 272"/>
                  <a:gd name="T4" fmla="*/ 17 w 832"/>
                  <a:gd name="T5" fmla="*/ 1 h 272"/>
                  <a:gd name="T6" fmla="*/ 18 w 832"/>
                  <a:gd name="T7" fmla="*/ 2 h 272"/>
                  <a:gd name="T8" fmla="*/ 19 w 832"/>
                  <a:gd name="T9" fmla="*/ 3 h 272"/>
                  <a:gd name="T10" fmla="*/ 19 w 832"/>
                  <a:gd name="T11" fmla="*/ 4 h 272"/>
                  <a:gd name="T12" fmla="*/ 19 w 832"/>
                  <a:gd name="T13" fmla="*/ 5 h 272"/>
                  <a:gd name="T14" fmla="*/ 17 w 832"/>
                  <a:gd name="T15" fmla="*/ 5 h 272"/>
                  <a:gd name="T16" fmla="*/ 15 w 832"/>
                  <a:gd name="T17" fmla="*/ 5 h 272"/>
                  <a:gd name="T18" fmla="*/ 13 w 832"/>
                  <a:gd name="T19" fmla="*/ 6 h 272"/>
                  <a:gd name="T20" fmla="*/ 10 w 832"/>
                  <a:gd name="T21" fmla="*/ 6 h 272"/>
                  <a:gd name="T22" fmla="*/ 7 w 832"/>
                  <a:gd name="T23" fmla="*/ 6 h 272"/>
                  <a:gd name="T24" fmla="*/ 5 w 832"/>
                  <a:gd name="T25" fmla="*/ 5 h 272"/>
                  <a:gd name="T26" fmla="*/ 2 w 832"/>
                  <a:gd name="T27" fmla="*/ 5 h 272"/>
                  <a:gd name="T28" fmla="*/ 1 w 832"/>
                  <a:gd name="T29" fmla="*/ 5 h 272"/>
                  <a:gd name="T30" fmla="*/ 1 w 832"/>
                  <a:gd name="T31" fmla="*/ 4 h 272"/>
                  <a:gd name="T32" fmla="*/ 1 w 832"/>
                  <a:gd name="T33" fmla="*/ 3 h 272"/>
                  <a:gd name="T34" fmla="*/ 1 w 832"/>
                  <a:gd name="T35" fmla="*/ 2 h 272"/>
                  <a:gd name="T36" fmla="*/ 3 w 832"/>
                  <a:gd name="T37" fmla="*/ 1 h 272"/>
                  <a:gd name="T38" fmla="*/ 5 w 832"/>
                  <a:gd name="T39" fmla="*/ 1 h 272"/>
                  <a:gd name="T40" fmla="*/ 8 w 832"/>
                  <a:gd name="T41" fmla="*/ 1 h 272"/>
                  <a:gd name="T42" fmla="*/ 10 w 832"/>
                  <a:gd name="T43" fmla="*/ 0 h 272"/>
                  <a:gd name="T44" fmla="*/ 13 w 832"/>
                  <a:gd name="T45" fmla="*/ 1 h 272"/>
                  <a:gd name="T46" fmla="*/ 15 w 832"/>
                  <a:gd name="T47" fmla="*/ 1 h 272"/>
                  <a:gd name="T48" fmla="*/ 18 w 832"/>
                  <a:gd name="T49" fmla="*/ 1 h 272"/>
                  <a:gd name="T50" fmla="*/ 19 w 832"/>
                  <a:gd name="T51" fmla="*/ 2 h 272"/>
                  <a:gd name="T52" fmla="*/ 19 w 832"/>
                  <a:gd name="T53" fmla="*/ 3 h 272"/>
                  <a:gd name="T54" fmla="*/ 19 w 832"/>
                  <a:gd name="T55" fmla="*/ 4 h 272"/>
                  <a:gd name="T56" fmla="*/ 19 w 832"/>
                  <a:gd name="T57" fmla="*/ 5 h 272"/>
                  <a:gd name="T58" fmla="*/ 17 w 832"/>
                  <a:gd name="T59" fmla="*/ 5 h 272"/>
                  <a:gd name="T60" fmla="*/ 15 w 832"/>
                  <a:gd name="T61" fmla="*/ 6 h 272"/>
                  <a:gd name="T62" fmla="*/ 12 w 832"/>
                  <a:gd name="T63" fmla="*/ 6 h 272"/>
                  <a:gd name="T64" fmla="*/ 9 w 832"/>
                  <a:gd name="T65" fmla="*/ 6 h 272"/>
                  <a:gd name="T66" fmla="*/ 6 w 832"/>
                  <a:gd name="T67" fmla="*/ 6 h 272"/>
                  <a:gd name="T68" fmla="*/ 4 w 832"/>
                  <a:gd name="T69" fmla="*/ 5 h 272"/>
                  <a:gd name="T70" fmla="*/ 2 w 832"/>
                  <a:gd name="T71" fmla="*/ 5 h 272"/>
                  <a:gd name="T72" fmla="*/ 1 w 832"/>
                  <a:gd name="T73" fmla="*/ 4 h 272"/>
                  <a:gd name="T74" fmla="*/ 0 w 832"/>
                  <a:gd name="T75" fmla="*/ 3 h 272"/>
                  <a:gd name="T76" fmla="*/ 1 w 832"/>
                  <a:gd name="T77" fmla="*/ 2 h 272"/>
                  <a:gd name="T78" fmla="*/ 2 w 832"/>
                  <a:gd name="T79" fmla="*/ 2 h 272"/>
                  <a:gd name="T80" fmla="*/ 4 w 832"/>
                  <a:gd name="T81" fmla="*/ 1 h 272"/>
                  <a:gd name="T82" fmla="*/ 6 w 832"/>
                  <a:gd name="T83" fmla="*/ 1 h 272"/>
                  <a:gd name="T84" fmla="*/ 9 w 832"/>
                  <a:gd name="T85" fmla="*/ 0 h 27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72"/>
                  <a:gd name="T131" fmla="*/ 832 w 832"/>
                  <a:gd name="T132" fmla="*/ 272 h 27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72">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0"/>
                    </a:lnTo>
                    <a:lnTo>
                      <a:pt x="808" y="96"/>
                    </a:lnTo>
                    <a:lnTo>
                      <a:pt x="816" y="112"/>
                    </a:lnTo>
                    <a:lnTo>
                      <a:pt x="824" y="120"/>
                    </a:lnTo>
                    <a:lnTo>
                      <a:pt x="824" y="136"/>
                    </a:lnTo>
                    <a:lnTo>
                      <a:pt x="824" y="152"/>
                    </a:lnTo>
                    <a:lnTo>
                      <a:pt x="816" y="160"/>
                    </a:lnTo>
                    <a:lnTo>
                      <a:pt x="808" y="176"/>
                    </a:lnTo>
                    <a:lnTo>
                      <a:pt x="792" y="192"/>
                    </a:lnTo>
                    <a:lnTo>
                      <a:pt x="776" y="200"/>
                    </a:lnTo>
                    <a:lnTo>
                      <a:pt x="752" y="200"/>
                    </a:lnTo>
                    <a:lnTo>
                      <a:pt x="728" y="216"/>
                    </a:lnTo>
                    <a:lnTo>
                      <a:pt x="704" y="224"/>
                    </a:lnTo>
                    <a:lnTo>
                      <a:pt x="672" y="232"/>
                    </a:lnTo>
                    <a:lnTo>
                      <a:pt x="640" y="240"/>
                    </a:lnTo>
                    <a:lnTo>
                      <a:pt x="608" y="248"/>
                    </a:lnTo>
                    <a:lnTo>
                      <a:pt x="576" y="256"/>
                    </a:lnTo>
                    <a:lnTo>
                      <a:pt x="536" y="256"/>
                    </a:lnTo>
                    <a:lnTo>
                      <a:pt x="496" y="264"/>
                    </a:lnTo>
                    <a:lnTo>
                      <a:pt x="456" y="264"/>
                    </a:lnTo>
                    <a:lnTo>
                      <a:pt x="416" y="264"/>
                    </a:lnTo>
                    <a:lnTo>
                      <a:pt x="376" y="264"/>
                    </a:lnTo>
                    <a:lnTo>
                      <a:pt x="336" y="264"/>
                    </a:lnTo>
                    <a:lnTo>
                      <a:pt x="296" y="256"/>
                    </a:lnTo>
                    <a:lnTo>
                      <a:pt x="256" y="256"/>
                    </a:lnTo>
                    <a:lnTo>
                      <a:pt x="224" y="248"/>
                    </a:lnTo>
                    <a:lnTo>
                      <a:pt x="192" y="240"/>
                    </a:lnTo>
                    <a:lnTo>
                      <a:pt x="160" y="232"/>
                    </a:lnTo>
                    <a:lnTo>
                      <a:pt x="128" y="224"/>
                    </a:lnTo>
                    <a:lnTo>
                      <a:pt x="104" y="216"/>
                    </a:lnTo>
                    <a:lnTo>
                      <a:pt x="80" y="200"/>
                    </a:lnTo>
                    <a:lnTo>
                      <a:pt x="56" y="200"/>
                    </a:lnTo>
                    <a:lnTo>
                      <a:pt x="40" y="192"/>
                    </a:lnTo>
                    <a:lnTo>
                      <a:pt x="24" y="176"/>
                    </a:lnTo>
                    <a:lnTo>
                      <a:pt x="16" y="160"/>
                    </a:lnTo>
                    <a:lnTo>
                      <a:pt x="8" y="152"/>
                    </a:lnTo>
                    <a:lnTo>
                      <a:pt x="8" y="136"/>
                    </a:lnTo>
                    <a:lnTo>
                      <a:pt x="8" y="120"/>
                    </a:lnTo>
                    <a:lnTo>
                      <a:pt x="16" y="112"/>
                    </a:lnTo>
                    <a:lnTo>
                      <a:pt x="24" y="96"/>
                    </a:lnTo>
                    <a:lnTo>
                      <a:pt x="40" y="80"/>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0"/>
                    </a:lnTo>
                    <a:lnTo>
                      <a:pt x="816" y="96"/>
                    </a:lnTo>
                    <a:lnTo>
                      <a:pt x="824" y="112"/>
                    </a:lnTo>
                    <a:lnTo>
                      <a:pt x="832" y="120"/>
                    </a:lnTo>
                    <a:lnTo>
                      <a:pt x="832" y="136"/>
                    </a:lnTo>
                    <a:lnTo>
                      <a:pt x="832" y="152"/>
                    </a:lnTo>
                    <a:lnTo>
                      <a:pt x="824" y="160"/>
                    </a:lnTo>
                    <a:lnTo>
                      <a:pt x="816" y="176"/>
                    </a:lnTo>
                    <a:lnTo>
                      <a:pt x="800" y="192"/>
                    </a:lnTo>
                    <a:lnTo>
                      <a:pt x="784" y="200"/>
                    </a:lnTo>
                    <a:lnTo>
                      <a:pt x="760" y="208"/>
                    </a:lnTo>
                    <a:lnTo>
                      <a:pt x="736" y="224"/>
                    </a:lnTo>
                    <a:lnTo>
                      <a:pt x="712" y="232"/>
                    </a:lnTo>
                    <a:lnTo>
                      <a:pt x="680" y="240"/>
                    </a:lnTo>
                    <a:lnTo>
                      <a:pt x="648"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84" y="248"/>
                    </a:lnTo>
                    <a:lnTo>
                      <a:pt x="152" y="240"/>
                    </a:lnTo>
                    <a:lnTo>
                      <a:pt x="120" y="232"/>
                    </a:lnTo>
                    <a:lnTo>
                      <a:pt x="96" y="224"/>
                    </a:lnTo>
                    <a:lnTo>
                      <a:pt x="72" y="208"/>
                    </a:lnTo>
                    <a:lnTo>
                      <a:pt x="48" y="200"/>
                    </a:lnTo>
                    <a:lnTo>
                      <a:pt x="32" y="192"/>
                    </a:lnTo>
                    <a:lnTo>
                      <a:pt x="16" y="176"/>
                    </a:lnTo>
                    <a:lnTo>
                      <a:pt x="8" y="160"/>
                    </a:lnTo>
                    <a:lnTo>
                      <a:pt x="0" y="152"/>
                    </a:lnTo>
                    <a:lnTo>
                      <a:pt x="0" y="136"/>
                    </a:lnTo>
                    <a:lnTo>
                      <a:pt x="0" y="120"/>
                    </a:lnTo>
                    <a:lnTo>
                      <a:pt x="8" y="112"/>
                    </a:lnTo>
                    <a:lnTo>
                      <a:pt x="16" y="96"/>
                    </a:lnTo>
                    <a:lnTo>
                      <a:pt x="32" y="80"/>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152" name="Freeform 150"/>
              <p:cNvSpPr>
                <a:spLocks/>
              </p:cNvSpPr>
              <p:nvPr/>
            </p:nvSpPr>
            <p:spPr bwMode="auto">
              <a:xfrm>
                <a:off x="5984984" y="1886456"/>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5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2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8"/>
                    </a:lnTo>
                    <a:lnTo>
                      <a:pt x="80" y="144"/>
                    </a:lnTo>
                    <a:lnTo>
                      <a:pt x="128" y="160"/>
                    </a:lnTo>
                    <a:lnTo>
                      <a:pt x="184" y="176"/>
                    </a:lnTo>
                    <a:lnTo>
                      <a:pt x="248" y="192"/>
                    </a:lnTo>
                    <a:lnTo>
                      <a:pt x="304" y="192"/>
                    </a:lnTo>
                    <a:lnTo>
                      <a:pt x="368" y="200"/>
                    </a:lnTo>
                    <a:lnTo>
                      <a:pt x="424" y="200"/>
                    </a:lnTo>
                    <a:lnTo>
                      <a:pt x="480" y="200"/>
                    </a:lnTo>
                    <a:lnTo>
                      <a:pt x="528" y="192"/>
                    </a:lnTo>
                    <a:lnTo>
                      <a:pt x="576" y="184"/>
                    </a:lnTo>
                    <a:lnTo>
                      <a:pt x="616" y="184"/>
                    </a:lnTo>
                    <a:lnTo>
                      <a:pt x="656" y="176"/>
                    </a:lnTo>
                    <a:lnTo>
                      <a:pt x="696" y="160"/>
                    </a:lnTo>
                    <a:lnTo>
                      <a:pt x="736" y="144"/>
                    </a:lnTo>
                    <a:lnTo>
                      <a:pt x="768" y="128"/>
                    </a:lnTo>
                    <a:lnTo>
                      <a:pt x="800" y="104"/>
                    </a:lnTo>
                    <a:lnTo>
                      <a:pt x="816" y="72"/>
                    </a:lnTo>
                    <a:lnTo>
                      <a:pt x="816" y="0"/>
                    </a:lnTo>
                    <a:lnTo>
                      <a:pt x="808" y="16"/>
                    </a:lnTo>
                    <a:lnTo>
                      <a:pt x="792" y="40"/>
                    </a:lnTo>
                    <a:lnTo>
                      <a:pt x="760" y="64"/>
                    </a:lnTo>
                    <a:lnTo>
                      <a:pt x="728" y="80"/>
                    </a:lnTo>
                    <a:lnTo>
                      <a:pt x="680" y="96"/>
                    </a:lnTo>
                    <a:lnTo>
                      <a:pt x="648" y="104"/>
                    </a:lnTo>
                    <a:lnTo>
                      <a:pt x="608" y="112"/>
                    </a:lnTo>
                    <a:lnTo>
                      <a:pt x="560" y="120"/>
                    </a:lnTo>
                    <a:lnTo>
                      <a:pt x="496" y="128"/>
                    </a:lnTo>
                    <a:lnTo>
                      <a:pt x="456" y="128"/>
                    </a:lnTo>
                    <a:lnTo>
                      <a:pt x="408" y="128"/>
                    </a:lnTo>
                    <a:lnTo>
                      <a:pt x="352" y="128"/>
                    </a:lnTo>
                    <a:lnTo>
                      <a:pt x="296" y="120"/>
                    </a:lnTo>
                    <a:lnTo>
                      <a:pt x="240" y="120"/>
                    </a:lnTo>
                    <a:lnTo>
                      <a:pt x="184" y="104"/>
                    </a:lnTo>
                    <a:lnTo>
                      <a:pt x="144" y="96"/>
                    </a:lnTo>
                    <a:lnTo>
                      <a:pt x="104" y="88"/>
                    </a:lnTo>
                    <a:lnTo>
                      <a:pt x="72" y="72"/>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grpSp>
        <p:sp>
          <p:nvSpPr>
            <p:cNvPr id="153" name="Rectangle 151"/>
            <p:cNvSpPr>
              <a:spLocks noChangeArrowheads="1"/>
            </p:cNvSpPr>
            <p:nvPr/>
          </p:nvSpPr>
          <p:spPr bwMode="auto">
            <a:xfrm>
              <a:off x="5199734" y="1422661"/>
              <a:ext cx="1095589" cy="268208"/>
            </a:xfrm>
            <a:prstGeom prst="rect">
              <a:avLst/>
            </a:prstGeom>
            <a:noFill/>
            <a:ln w="12700">
              <a:noFill/>
              <a:miter lim="800000"/>
              <a:headEnd/>
              <a:tailEnd/>
            </a:ln>
          </p:spPr>
          <p:txBody>
            <a:bodyPr wrap="none" lIns="90487" tIns="44450" rIns="90487" bIns="44450">
              <a:prstTxWarp prst="textNoShape">
                <a:avLst/>
              </a:prstTxWarp>
              <a:spAutoFit/>
            </a:bodyPr>
            <a:lstStyle/>
            <a:p>
              <a:r>
                <a:rPr lang="en-US" sz="1200" b="1" dirty="0">
                  <a:solidFill>
                    <a:srgbClr val="081D58"/>
                  </a:solidFill>
                  <a:latin typeface="Arial Narrow"/>
                  <a:ea typeface="Arial Narrow" pitchFamily="-111" charset="0"/>
                  <a:cs typeface="Arial Narrow"/>
                </a:rPr>
                <a:t>Chromosome</a:t>
              </a:r>
            </a:p>
          </p:txBody>
        </p:sp>
        <p:sp>
          <p:nvSpPr>
            <p:cNvPr id="154" name="Line 152"/>
            <p:cNvSpPr>
              <a:spLocks noChangeShapeType="1"/>
            </p:cNvSpPr>
            <p:nvPr/>
          </p:nvSpPr>
          <p:spPr bwMode="auto">
            <a:xfrm flipH="1" flipV="1">
              <a:off x="5016499" y="1981200"/>
              <a:ext cx="195364" cy="243"/>
            </a:xfrm>
            <a:prstGeom prst="line">
              <a:avLst/>
            </a:prstGeom>
            <a:noFill/>
            <a:ln w="28575" cmpd="sng">
              <a:solidFill>
                <a:srgbClr val="081D58"/>
              </a:solidFill>
              <a:round/>
              <a:headEnd type="triangle" w="med" len="med"/>
              <a:tailEnd/>
            </a:ln>
          </p:spPr>
          <p:txBody>
            <a:bodyPr wrap="none" anchor="ctr">
              <a:prstTxWarp prst="textNoShape">
                <a:avLst/>
              </a:prstTxWarp>
            </a:bodyPr>
            <a:lstStyle/>
            <a:p>
              <a:endParaRPr lang="en-US" sz="1200">
                <a:latin typeface="Arial Narrow"/>
                <a:cs typeface="Arial Narrow"/>
              </a:endParaRPr>
            </a:p>
          </p:txBody>
        </p:sp>
        <p:sp>
          <p:nvSpPr>
            <p:cNvPr id="308" name="Rectangle 28"/>
            <p:cNvSpPr>
              <a:spLocks noChangeArrowheads="1"/>
            </p:cNvSpPr>
            <p:nvPr/>
          </p:nvSpPr>
          <p:spPr bwMode="auto">
            <a:xfrm>
              <a:off x="8300396" y="3064736"/>
              <a:ext cx="62864" cy="278539"/>
            </a:xfrm>
            <a:prstGeom prst="rect">
              <a:avLst/>
            </a:prstGeom>
            <a:solidFill>
              <a:srgbClr val="1E3B65"/>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grpSp>
      <p:grpSp>
        <p:nvGrpSpPr>
          <p:cNvPr id="460" name="Group 459"/>
          <p:cNvGrpSpPr/>
          <p:nvPr/>
        </p:nvGrpSpPr>
        <p:grpSpPr>
          <a:xfrm>
            <a:off x="6324362" y="3945543"/>
            <a:ext cx="3821544" cy="2369924"/>
            <a:chOff x="457200" y="3322638"/>
            <a:chExt cx="4203699" cy="2316162"/>
          </a:xfrm>
        </p:grpSpPr>
        <p:sp>
          <p:nvSpPr>
            <p:cNvPr id="313" name="Rectangle 2"/>
            <p:cNvSpPr>
              <a:spLocks noChangeArrowheads="1"/>
            </p:cNvSpPr>
            <p:nvPr/>
          </p:nvSpPr>
          <p:spPr bwMode="auto">
            <a:xfrm>
              <a:off x="457200" y="3322638"/>
              <a:ext cx="4203699" cy="231616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200">
                <a:latin typeface="Arial Narrow"/>
                <a:ea typeface="Arial Narrow" pitchFamily="-111" charset="0"/>
                <a:cs typeface="Arial Narrow"/>
              </a:endParaRPr>
            </a:p>
          </p:txBody>
        </p:sp>
        <p:sp>
          <p:nvSpPr>
            <p:cNvPr id="314" name="Rectangle 4"/>
            <p:cNvSpPr>
              <a:spLocks noChangeArrowheads="1"/>
            </p:cNvSpPr>
            <p:nvPr/>
          </p:nvSpPr>
          <p:spPr bwMode="auto">
            <a:xfrm>
              <a:off x="924994" y="4851401"/>
              <a:ext cx="856551" cy="268208"/>
            </a:xfrm>
            <a:prstGeom prst="rect">
              <a:avLst/>
            </a:prstGeom>
            <a:noFill/>
            <a:ln w="12700">
              <a:noFill/>
              <a:miter lim="800000"/>
              <a:headEnd/>
              <a:tailEnd/>
            </a:ln>
          </p:spPr>
          <p:txBody>
            <a:bodyPr wrap="none" lIns="90487" tIns="44450" rIns="90487" bIns="44450">
              <a:prstTxWarp prst="textNoShape">
                <a:avLst/>
              </a:prstTxWarp>
              <a:spAutoFit/>
            </a:bodyPr>
            <a:lstStyle/>
            <a:p>
              <a:r>
                <a:rPr lang="en-US" sz="1200" b="1" dirty="0">
                  <a:solidFill>
                    <a:srgbClr val="081D58"/>
                  </a:solidFill>
                  <a:latin typeface="Arial Narrow"/>
                  <a:ea typeface="Arial Narrow" pitchFamily="-111" charset="0"/>
                  <a:cs typeface="Arial Narrow"/>
                </a:rPr>
                <a:t>PKD gene</a:t>
              </a:r>
            </a:p>
          </p:txBody>
        </p:sp>
        <p:sp>
          <p:nvSpPr>
            <p:cNvPr id="315" name="Rectangle 5"/>
            <p:cNvSpPr>
              <a:spLocks noChangeArrowheads="1"/>
            </p:cNvSpPr>
            <p:nvPr/>
          </p:nvSpPr>
          <p:spPr bwMode="auto">
            <a:xfrm>
              <a:off x="912294" y="5168493"/>
              <a:ext cx="1041780" cy="268208"/>
            </a:xfrm>
            <a:prstGeom prst="rect">
              <a:avLst/>
            </a:prstGeom>
            <a:noFill/>
            <a:ln w="12700">
              <a:noFill/>
              <a:miter lim="800000"/>
              <a:headEnd/>
              <a:tailEnd/>
            </a:ln>
          </p:spPr>
          <p:txBody>
            <a:bodyPr wrap="none" lIns="90487" tIns="44450" rIns="90487" bIns="44450">
              <a:prstTxWarp prst="textNoShape">
                <a:avLst/>
              </a:prstTxWarp>
              <a:spAutoFit/>
            </a:bodyPr>
            <a:lstStyle/>
            <a:p>
              <a:r>
                <a:rPr lang="en-US" sz="1200" b="1" dirty="0">
                  <a:solidFill>
                    <a:srgbClr val="081D58"/>
                  </a:solidFill>
                  <a:latin typeface="Arial Narrow"/>
                  <a:ea typeface="Arial Narrow" pitchFamily="-111" charset="0"/>
                  <a:cs typeface="Arial Narrow"/>
                </a:rPr>
                <a:t>Normal gene</a:t>
              </a:r>
            </a:p>
          </p:txBody>
        </p:sp>
        <p:sp>
          <p:nvSpPr>
            <p:cNvPr id="316" name="Rectangle 6"/>
            <p:cNvSpPr>
              <a:spLocks noChangeArrowheads="1"/>
            </p:cNvSpPr>
            <p:nvPr/>
          </p:nvSpPr>
          <p:spPr bwMode="auto">
            <a:xfrm>
              <a:off x="757440" y="4819757"/>
              <a:ext cx="1196634" cy="639599"/>
            </a:xfrm>
            <a:prstGeom prst="rect">
              <a:avLst/>
            </a:prstGeom>
            <a:noFill/>
            <a:ln w="12700">
              <a:solidFill>
                <a:schemeClr val="tx1"/>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17" name="Rectangle 7"/>
            <p:cNvSpPr>
              <a:spLocks noChangeArrowheads="1"/>
            </p:cNvSpPr>
            <p:nvPr/>
          </p:nvSpPr>
          <p:spPr bwMode="auto">
            <a:xfrm>
              <a:off x="864159" y="4869531"/>
              <a:ext cx="63028" cy="239746"/>
            </a:xfrm>
            <a:prstGeom prst="rect">
              <a:avLst/>
            </a:prstGeom>
            <a:solidFill>
              <a:srgbClr val="FF0000"/>
            </a:solidFill>
            <a:ln w="12700">
              <a:solidFill>
                <a:srgbClr val="1706F8"/>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18" name="Rectangle 8"/>
            <p:cNvSpPr>
              <a:spLocks noChangeArrowheads="1"/>
            </p:cNvSpPr>
            <p:nvPr/>
          </p:nvSpPr>
          <p:spPr bwMode="auto">
            <a:xfrm>
              <a:off x="864159" y="5174813"/>
              <a:ext cx="65177" cy="238916"/>
            </a:xfrm>
            <a:prstGeom prst="rect">
              <a:avLst/>
            </a:prstGeom>
            <a:solidFill>
              <a:srgbClr val="1E3B65"/>
            </a:solidFill>
            <a:ln w="12700">
              <a:solidFill>
                <a:srgbClr val="1706F8"/>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19" name="Oval 9"/>
            <p:cNvSpPr>
              <a:spLocks noChangeArrowheads="1"/>
            </p:cNvSpPr>
            <p:nvPr/>
          </p:nvSpPr>
          <p:spPr bwMode="auto">
            <a:xfrm>
              <a:off x="4052368" y="3680756"/>
              <a:ext cx="160435" cy="172551"/>
            </a:xfrm>
            <a:prstGeom prst="ellipse">
              <a:avLst/>
            </a:prstGeom>
            <a:solidFill>
              <a:schemeClr val="bg1"/>
            </a:solidFill>
            <a:ln w="12700">
              <a:solidFill>
                <a:schemeClr val="tx1"/>
              </a:solidFill>
              <a:round/>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20" name="Oval 10"/>
            <p:cNvSpPr>
              <a:spLocks noChangeArrowheads="1"/>
            </p:cNvSpPr>
            <p:nvPr/>
          </p:nvSpPr>
          <p:spPr bwMode="auto">
            <a:xfrm>
              <a:off x="3737215" y="4453230"/>
              <a:ext cx="146826" cy="157618"/>
            </a:xfrm>
            <a:prstGeom prst="ellipse">
              <a:avLst/>
            </a:prstGeom>
            <a:solidFill>
              <a:schemeClr val="bg1"/>
            </a:solidFill>
            <a:ln w="12700">
              <a:solidFill>
                <a:schemeClr val="tx1"/>
              </a:solidFill>
              <a:round/>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21" name="Rectangle 11"/>
            <p:cNvSpPr>
              <a:spLocks noChangeArrowheads="1"/>
            </p:cNvSpPr>
            <p:nvPr/>
          </p:nvSpPr>
          <p:spPr bwMode="auto">
            <a:xfrm>
              <a:off x="2049795" y="3694029"/>
              <a:ext cx="165449" cy="150982"/>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22" name="Rectangle 12"/>
            <p:cNvSpPr>
              <a:spLocks noChangeArrowheads="1"/>
            </p:cNvSpPr>
            <p:nvPr/>
          </p:nvSpPr>
          <p:spPr bwMode="auto">
            <a:xfrm>
              <a:off x="2455180" y="4455575"/>
              <a:ext cx="164732" cy="150982"/>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23" name="Line 14"/>
            <p:cNvSpPr>
              <a:spLocks noChangeShapeType="1"/>
            </p:cNvSpPr>
            <p:nvPr/>
          </p:nvSpPr>
          <p:spPr bwMode="auto">
            <a:xfrm>
              <a:off x="2217392" y="3768690"/>
              <a:ext cx="1829246" cy="0"/>
            </a:xfrm>
            <a:prstGeom prst="line">
              <a:avLst/>
            </a:prstGeom>
            <a:noFill/>
            <a:ln w="12700">
              <a:solidFill>
                <a:schemeClr val="tx1"/>
              </a:solidFill>
              <a:round/>
              <a:headEnd/>
              <a:tailEnd/>
            </a:ln>
          </p:spPr>
          <p:txBody>
            <a:bodyPr wrap="none" anchor="ctr">
              <a:prstTxWarp prst="textNoShape">
                <a:avLst/>
              </a:prstTxWarp>
            </a:bodyPr>
            <a:lstStyle/>
            <a:p>
              <a:endParaRPr lang="en-US" sz="1200">
                <a:latin typeface="Arial Narrow"/>
                <a:cs typeface="Arial Narrow"/>
              </a:endParaRPr>
            </a:p>
          </p:txBody>
        </p:sp>
        <p:sp>
          <p:nvSpPr>
            <p:cNvPr id="324" name="Line 15"/>
            <p:cNvSpPr>
              <a:spLocks noChangeShapeType="1"/>
            </p:cNvSpPr>
            <p:nvPr/>
          </p:nvSpPr>
          <p:spPr bwMode="auto">
            <a:xfrm>
              <a:off x="2532532" y="4359345"/>
              <a:ext cx="1287939" cy="0"/>
            </a:xfrm>
            <a:prstGeom prst="line">
              <a:avLst/>
            </a:prstGeom>
            <a:noFill/>
            <a:ln w="12700">
              <a:solidFill>
                <a:srgbClr val="1E3B64"/>
              </a:solidFill>
              <a:round/>
              <a:headEnd/>
              <a:tailEnd/>
            </a:ln>
          </p:spPr>
          <p:txBody>
            <a:bodyPr wrap="none" anchor="ctr">
              <a:prstTxWarp prst="textNoShape">
                <a:avLst/>
              </a:prstTxWarp>
            </a:bodyPr>
            <a:lstStyle/>
            <a:p>
              <a:endParaRPr lang="en-US" sz="1200">
                <a:latin typeface="Arial Narrow"/>
                <a:cs typeface="Arial Narrow"/>
              </a:endParaRPr>
            </a:p>
          </p:txBody>
        </p:sp>
        <p:sp>
          <p:nvSpPr>
            <p:cNvPr id="325" name="Line 16"/>
            <p:cNvSpPr>
              <a:spLocks noChangeShapeType="1"/>
            </p:cNvSpPr>
            <p:nvPr/>
          </p:nvSpPr>
          <p:spPr bwMode="auto">
            <a:xfrm>
              <a:off x="2537546" y="4362663"/>
              <a:ext cx="0" cy="87105"/>
            </a:xfrm>
            <a:prstGeom prst="line">
              <a:avLst/>
            </a:prstGeom>
            <a:noFill/>
            <a:ln w="12700">
              <a:solidFill>
                <a:schemeClr val="tx1"/>
              </a:solidFill>
              <a:round/>
              <a:headEnd/>
              <a:tailEnd/>
            </a:ln>
          </p:spPr>
          <p:txBody>
            <a:bodyPr wrap="none" anchor="ctr">
              <a:prstTxWarp prst="textNoShape">
                <a:avLst/>
              </a:prstTxWarp>
            </a:bodyPr>
            <a:lstStyle/>
            <a:p>
              <a:endParaRPr lang="en-US" sz="1200">
                <a:latin typeface="Arial Narrow"/>
                <a:cs typeface="Arial Narrow"/>
              </a:endParaRPr>
            </a:p>
          </p:txBody>
        </p:sp>
        <p:sp>
          <p:nvSpPr>
            <p:cNvPr id="326" name="Line 17"/>
            <p:cNvSpPr>
              <a:spLocks noChangeShapeType="1"/>
            </p:cNvSpPr>
            <p:nvPr/>
          </p:nvSpPr>
          <p:spPr bwMode="auto">
            <a:xfrm>
              <a:off x="3812636" y="4362663"/>
              <a:ext cx="0" cy="87105"/>
            </a:xfrm>
            <a:prstGeom prst="line">
              <a:avLst/>
            </a:prstGeom>
            <a:noFill/>
            <a:ln w="12700">
              <a:solidFill>
                <a:schemeClr val="tx1"/>
              </a:solidFill>
              <a:round/>
              <a:headEnd/>
              <a:tailEnd/>
            </a:ln>
          </p:spPr>
          <p:txBody>
            <a:bodyPr wrap="none" anchor="ctr">
              <a:prstTxWarp prst="textNoShape">
                <a:avLst/>
              </a:prstTxWarp>
            </a:bodyPr>
            <a:lstStyle/>
            <a:p>
              <a:endParaRPr lang="en-US" sz="1200">
                <a:latin typeface="Arial Narrow"/>
                <a:cs typeface="Arial Narrow"/>
              </a:endParaRPr>
            </a:p>
          </p:txBody>
        </p:sp>
        <p:sp>
          <p:nvSpPr>
            <p:cNvPr id="327" name="Line 19"/>
            <p:cNvSpPr>
              <a:spLocks noChangeShapeType="1"/>
            </p:cNvSpPr>
            <p:nvPr/>
          </p:nvSpPr>
          <p:spPr bwMode="auto">
            <a:xfrm>
              <a:off x="3139536" y="3771179"/>
              <a:ext cx="0" cy="585677"/>
            </a:xfrm>
            <a:prstGeom prst="line">
              <a:avLst/>
            </a:prstGeom>
            <a:noFill/>
            <a:ln w="12700">
              <a:solidFill>
                <a:schemeClr val="tx1"/>
              </a:solidFill>
              <a:round/>
              <a:headEnd/>
              <a:tailEnd/>
            </a:ln>
          </p:spPr>
          <p:txBody>
            <a:bodyPr wrap="none" anchor="ctr">
              <a:prstTxWarp prst="textNoShape">
                <a:avLst/>
              </a:prstTxWarp>
            </a:bodyPr>
            <a:lstStyle/>
            <a:p>
              <a:endParaRPr lang="en-US" sz="1200">
                <a:latin typeface="Arial Narrow"/>
                <a:cs typeface="Arial Narrow"/>
              </a:endParaRPr>
            </a:p>
          </p:txBody>
        </p:sp>
        <p:sp>
          <p:nvSpPr>
            <p:cNvPr id="328" name="Rectangle 20"/>
            <p:cNvSpPr>
              <a:spLocks noChangeArrowheads="1"/>
            </p:cNvSpPr>
            <p:nvPr/>
          </p:nvSpPr>
          <p:spPr bwMode="auto">
            <a:xfrm>
              <a:off x="2130970" y="4627297"/>
              <a:ext cx="795250" cy="44868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200" b="1">
                  <a:solidFill>
                    <a:srgbClr val="081D58"/>
                  </a:solidFill>
                  <a:latin typeface="Arial Narrow"/>
                  <a:ea typeface="Arial Narrow" pitchFamily="-111" charset="0"/>
                  <a:cs typeface="Arial Narrow"/>
                </a:rPr>
                <a:t>Affected </a:t>
              </a:r>
            </a:p>
            <a:p>
              <a:pPr algn="ctr"/>
              <a:r>
                <a:rPr lang="en-US" sz="1200" b="1">
                  <a:solidFill>
                    <a:srgbClr val="081D58"/>
                  </a:solidFill>
                  <a:latin typeface="Arial Narrow"/>
                  <a:ea typeface="Arial Narrow" pitchFamily="-111" charset="0"/>
                  <a:cs typeface="Arial Narrow"/>
                </a:rPr>
                <a:t>Boy</a:t>
              </a:r>
            </a:p>
          </p:txBody>
        </p:sp>
        <p:sp>
          <p:nvSpPr>
            <p:cNvPr id="329" name="Rectangle 22"/>
            <p:cNvSpPr>
              <a:spLocks noChangeArrowheads="1"/>
            </p:cNvSpPr>
            <p:nvPr/>
          </p:nvSpPr>
          <p:spPr bwMode="auto">
            <a:xfrm>
              <a:off x="3331892" y="4624122"/>
              <a:ext cx="957473" cy="44868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200" b="1" dirty="0">
                  <a:solidFill>
                    <a:srgbClr val="081D58"/>
                  </a:solidFill>
                  <a:latin typeface="Arial Narrow"/>
                  <a:ea typeface="Arial Narrow" pitchFamily="-111" charset="0"/>
                  <a:cs typeface="Arial Narrow"/>
                </a:rPr>
                <a:t>Unaffected </a:t>
              </a:r>
            </a:p>
            <a:p>
              <a:pPr algn="ctr"/>
              <a:r>
                <a:rPr lang="en-US" sz="1200" b="1" dirty="0">
                  <a:solidFill>
                    <a:srgbClr val="081D58"/>
                  </a:solidFill>
                  <a:latin typeface="Arial Narrow"/>
                  <a:ea typeface="Arial Narrow" pitchFamily="-111" charset="0"/>
                  <a:cs typeface="Arial Narrow"/>
                </a:rPr>
                <a:t>Girl</a:t>
              </a:r>
            </a:p>
          </p:txBody>
        </p:sp>
        <p:sp>
          <p:nvSpPr>
            <p:cNvPr id="330" name="Rectangle 23"/>
            <p:cNvSpPr>
              <a:spLocks noChangeArrowheads="1"/>
            </p:cNvSpPr>
            <p:nvPr/>
          </p:nvSpPr>
          <p:spPr bwMode="auto">
            <a:xfrm>
              <a:off x="3778195" y="3803110"/>
              <a:ext cx="666527" cy="268208"/>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200" b="1" dirty="0">
                  <a:solidFill>
                    <a:srgbClr val="081D58"/>
                  </a:solidFill>
                  <a:latin typeface="Arial Narrow"/>
                  <a:ea typeface="Arial Narrow" pitchFamily="-111" charset="0"/>
                  <a:cs typeface="Arial Narrow"/>
                </a:rPr>
                <a:t>Mother</a:t>
              </a:r>
            </a:p>
          </p:txBody>
        </p:sp>
        <p:sp>
          <p:nvSpPr>
            <p:cNvPr id="331" name="Rectangle 24"/>
            <p:cNvSpPr>
              <a:spLocks noChangeArrowheads="1"/>
            </p:cNvSpPr>
            <p:nvPr/>
          </p:nvSpPr>
          <p:spPr bwMode="auto">
            <a:xfrm>
              <a:off x="1786364" y="3803110"/>
              <a:ext cx="666527" cy="268208"/>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200" b="1" dirty="0">
                  <a:solidFill>
                    <a:srgbClr val="081D58"/>
                  </a:solidFill>
                  <a:latin typeface="Arial Narrow"/>
                  <a:ea typeface="Arial Narrow" pitchFamily="-111" charset="0"/>
                  <a:cs typeface="Arial Narrow"/>
                </a:rPr>
                <a:t> Father</a:t>
              </a:r>
            </a:p>
          </p:txBody>
        </p:sp>
        <p:sp>
          <p:nvSpPr>
            <p:cNvPr id="332" name="Rectangle 25"/>
            <p:cNvSpPr>
              <a:spLocks noChangeArrowheads="1"/>
            </p:cNvSpPr>
            <p:nvPr/>
          </p:nvSpPr>
          <p:spPr bwMode="auto">
            <a:xfrm>
              <a:off x="2066985" y="4050745"/>
              <a:ext cx="55792" cy="278539"/>
            </a:xfrm>
            <a:prstGeom prst="rect">
              <a:avLst/>
            </a:prstGeom>
            <a:solidFill>
              <a:srgbClr val="FF0000"/>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33" name="Rectangle 26"/>
            <p:cNvSpPr>
              <a:spLocks noChangeArrowheads="1"/>
            </p:cNvSpPr>
            <p:nvPr/>
          </p:nvSpPr>
          <p:spPr bwMode="auto">
            <a:xfrm>
              <a:off x="2169928" y="4050745"/>
              <a:ext cx="61293" cy="278539"/>
            </a:xfrm>
            <a:prstGeom prst="rect">
              <a:avLst/>
            </a:prstGeom>
            <a:solidFill>
              <a:srgbClr val="1E3B65"/>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34" name="Rectangle 28"/>
            <p:cNvSpPr>
              <a:spLocks noChangeArrowheads="1"/>
            </p:cNvSpPr>
            <p:nvPr/>
          </p:nvSpPr>
          <p:spPr bwMode="auto">
            <a:xfrm>
              <a:off x="3537896" y="5122136"/>
              <a:ext cx="62864" cy="278539"/>
            </a:xfrm>
            <a:prstGeom prst="rect">
              <a:avLst/>
            </a:prstGeom>
            <a:solidFill>
              <a:srgbClr val="FF0000"/>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35" name="Rectangle 29"/>
            <p:cNvSpPr>
              <a:spLocks noChangeArrowheads="1"/>
            </p:cNvSpPr>
            <p:nvPr/>
          </p:nvSpPr>
          <p:spPr bwMode="auto">
            <a:xfrm>
              <a:off x="4062395" y="4050745"/>
              <a:ext cx="58150" cy="278539"/>
            </a:xfrm>
            <a:prstGeom prst="rect">
              <a:avLst/>
            </a:prstGeom>
            <a:solidFill>
              <a:srgbClr val="1E3B65"/>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36" name="Rectangle 30"/>
            <p:cNvSpPr>
              <a:spLocks noChangeArrowheads="1"/>
            </p:cNvSpPr>
            <p:nvPr/>
          </p:nvSpPr>
          <p:spPr bwMode="auto">
            <a:xfrm>
              <a:off x="4154788" y="4050745"/>
              <a:ext cx="62079" cy="278539"/>
            </a:xfrm>
            <a:prstGeom prst="rect">
              <a:avLst/>
            </a:prstGeom>
            <a:solidFill>
              <a:srgbClr val="FF0000"/>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37" name="Rectangle 33"/>
            <p:cNvSpPr>
              <a:spLocks noChangeArrowheads="1"/>
            </p:cNvSpPr>
            <p:nvPr/>
          </p:nvSpPr>
          <p:spPr bwMode="auto">
            <a:xfrm>
              <a:off x="2572448" y="5122136"/>
              <a:ext cx="69151" cy="278539"/>
            </a:xfrm>
            <a:prstGeom prst="rect">
              <a:avLst/>
            </a:prstGeom>
            <a:solidFill>
              <a:srgbClr val="FF0000"/>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338" name="Rectangle 34"/>
            <p:cNvSpPr>
              <a:spLocks noChangeArrowheads="1"/>
            </p:cNvSpPr>
            <p:nvPr/>
          </p:nvSpPr>
          <p:spPr bwMode="auto">
            <a:xfrm>
              <a:off x="2458044" y="5122136"/>
              <a:ext cx="68365" cy="278539"/>
            </a:xfrm>
            <a:prstGeom prst="rect">
              <a:avLst/>
            </a:prstGeom>
            <a:solidFill>
              <a:srgbClr val="FF0000"/>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grpSp>
          <p:nvGrpSpPr>
            <p:cNvPr id="339" name="Group 338"/>
            <p:cNvGrpSpPr/>
            <p:nvPr/>
          </p:nvGrpSpPr>
          <p:grpSpPr>
            <a:xfrm>
              <a:off x="802126" y="3788188"/>
              <a:ext cx="923218" cy="846575"/>
              <a:chOff x="5526526" y="1806988"/>
              <a:chExt cx="923218" cy="846575"/>
            </a:xfrm>
          </p:grpSpPr>
          <p:sp>
            <p:nvSpPr>
              <p:cNvPr id="343" name="Oval 37"/>
              <p:cNvSpPr>
                <a:spLocks noChangeArrowheads="1"/>
              </p:cNvSpPr>
              <p:nvPr/>
            </p:nvSpPr>
            <p:spPr bwMode="auto">
              <a:xfrm>
                <a:off x="5570639" y="2475166"/>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44" name="Freeform 38"/>
              <p:cNvSpPr>
                <a:spLocks/>
              </p:cNvSpPr>
              <p:nvPr/>
            </p:nvSpPr>
            <p:spPr bwMode="auto">
              <a:xfrm>
                <a:off x="5570639" y="2475166"/>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45" name="Freeform 39"/>
              <p:cNvSpPr>
                <a:spLocks/>
              </p:cNvSpPr>
              <p:nvPr/>
            </p:nvSpPr>
            <p:spPr bwMode="auto">
              <a:xfrm>
                <a:off x="5574578" y="2544092"/>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46" name="Oval 40"/>
              <p:cNvSpPr>
                <a:spLocks noChangeArrowheads="1"/>
              </p:cNvSpPr>
              <p:nvPr/>
            </p:nvSpPr>
            <p:spPr bwMode="auto">
              <a:xfrm>
                <a:off x="5570639" y="2441108"/>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47" name="Freeform 41"/>
              <p:cNvSpPr>
                <a:spLocks/>
              </p:cNvSpPr>
              <p:nvPr/>
            </p:nvSpPr>
            <p:spPr bwMode="auto">
              <a:xfrm>
                <a:off x="5570639" y="2441108"/>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48" name="Freeform 42"/>
              <p:cNvSpPr>
                <a:spLocks/>
              </p:cNvSpPr>
              <p:nvPr/>
            </p:nvSpPr>
            <p:spPr bwMode="auto">
              <a:xfrm>
                <a:off x="5574578" y="2510034"/>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49" name="Oval 43"/>
              <p:cNvSpPr>
                <a:spLocks noChangeArrowheads="1"/>
              </p:cNvSpPr>
              <p:nvPr/>
            </p:nvSpPr>
            <p:spPr bwMode="auto">
              <a:xfrm>
                <a:off x="5596634" y="2402996"/>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50" name="Freeform 44"/>
              <p:cNvSpPr>
                <a:spLocks/>
              </p:cNvSpPr>
              <p:nvPr/>
            </p:nvSpPr>
            <p:spPr bwMode="auto">
              <a:xfrm>
                <a:off x="5596634" y="2402996"/>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51" name="Freeform 45"/>
              <p:cNvSpPr>
                <a:spLocks/>
              </p:cNvSpPr>
              <p:nvPr/>
            </p:nvSpPr>
            <p:spPr bwMode="auto">
              <a:xfrm>
                <a:off x="5600573" y="2471922"/>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52" name="Oval 46"/>
              <p:cNvSpPr>
                <a:spLocks noChangeArrowheads="1"/>
              </p:cNvSpPr>
              <p:nvPr/>
            </p:nvSpPr>
            <p:spPr bwMode="auto">
              <a:xfrm>
                <a:off x="5570639" y="2368938"/>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53" name="Freeform 47"/>
              <p:cNvSpPr>
                <a:spLocks/>
              </p:cNvSpPr>
              <p:nvPr/>
            </p:nvSpPr>
            <p:spPr bwMode="auto">
              <a:xfrm>
                <a:off x="5570639" y="2368938"/>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54" name="Freeform 48"/>
              <p:cNvSpPr>
                <a:spLocks/>
              </p:cNvSpPr>
              <p:nvPr/>
            </p:nvSpPr>
            <p:spPr bwMode="auto">
              <a:xfrm>
                <a:off x="5574578" y="2437865"/>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55" name="Oval 49"/>
              <p:cNvSpPr>
                <a:spLocks noChangeArrowheads="1"/>
              </p:cNvSpPr>
              <p:nvPr/>
            </p:nvSpPr>
            <p:spPr bwMode="auto">
              <a:xfrm>
                <a:off x="5607662" y="2334881"/>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56" name="Freeform 50"/>
              <p:cNvSpPr>
                <a:spLocks/>
              </p:cNvSpPr>
              <p:nvPr/>
            </p:nvSpPr>
            <p:spPr bwMode="auto">
              <a:xfrm>
                <a:off x="5607662" y="2334881"/>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57" name="Freeform 51"/>
              <p:cNvSpPr>
                <a:spLocks/>
              </p:cNvSpPr>
              <p:nvPr/>
            </p:nvSpPr>
            <p:spPr bwMode="auto">
              <a:xfrm>
                <a:off x="5611601" y="2402996"/>
                <a:ext cx="375746"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58" name="Oval 52"/>
              <p:cNvSpPr>
                <a:spLocks noChangeArrowheads="1"/>
              </p:cNvSpPr>
              <p:nvPr/>
            </p:nvSpPr>
            <p:spPr bwMode="auto">
              <a:xfrm>
                <a:off x="5611601" y="230082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59" name="Freeform 53"/>
              <p:cNvSpPr>
                <a:spLocks/>
              </p:cNvSpPr>
              <p:nvPr/>
            </p:nvSpPr>
            <p:spPr bwMode="auto">
              <a:xfrm>
                <a:off x="5611601" y="230082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60" name="Freeform 54"/>
              <p:cNvSpPr>
                <a:spLocks/>
              </p:cNvSpPr>
              <p:nvPr/>
            </p:nvSpPr>
            <p:spPr bwMode="auto">
              <a:xfrm>
                <a:off x="5614752" y="2368938"/>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61" name="Oval 55"/>
              <p:cNvSpPr>
                <a:spLocks noChangeArrowheads="1"/>
              </p:cNvSpPr>
              <p:nvPr/>
            </p:nvSpPr>
            <p:spPr bwMode="auto">
              <a:xfrm>
                <a:off x="5611601" y="2266766"/>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62" name="Freeform 56"/>
              <p:cNvSpPr>
                <a:spLocks/>
              </p:cNvSpPr>
              <p:nvPr/>
            </p:nvSpPr>
            <p:spPr bwMode="auto">
              <a:xfrm>
                <a:off x="5611601" y="2266766"/>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63" name="Freeform 57"/>
              <p:cNvSpPr>
                <a:spLocks/>
              </p:cNvSpPr>
              <p:nvPr/>
            </p:nvSpPr>
            <p:spPr bwMode="auto">
              <a:xfrm>
                <a:off x="5614752" y="2334881"/>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64" name="Oval 58"/>
              <p:cNvSpPr>
                <a:spLocks noChangeArrowheads="1"/>
              </p:cNvSpPr>
              <p:nvPr/>
            </p:nvSpPr>
            <p:spPr bwMode="auto">
              <a:xfrm>
                <a:off x="5578517" y="2201894"/>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65" name="Freeform 59"/>
              <p:cNvSpPr>
                <a:spLocks/>
              </p:cNvSpPr>
              <p:nvPr/>
            </p:nvSpPr>
            <p:spPr bwMode="auto">
              <a:xfrm>
                <a:off x="5578517" y="2201894"/>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66" name="Freeform 60"/>
              <p:cNvSpPr>
                <a:spLocks/>
              </p:cNvSpPr>
              <p:nvPr/>
            </p:nvSpPr>
            <p:spPr bwMode="auto">
              <a:xfrm>
                <a:off x="5581668" y="2270009"/>
                <a:ext cx="376534" cy="95686"/>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67" name="Oval 61"/>
              <p:cNvSpPr>
                <a:spLocks noChangeArrowheads="1"/>
              </p:cNvSpPr>
              <p:nvPr/>
            </p:nvSpPr>
            <p:spPr bwMode="auto">
              <a:xfrm>
                <a:off x="5578517" y="2167836"/>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68" name="Freeform 62"/>
              <p:cNvSpPr>
                <a:spLocks/>
              </p:cNvSpPr>
              <p:nvPr/>
            </p:nvSpPr>
            <p:spPr bwMode="auto">
              <a:xfrm>
                <a:off x="5578517" y="2167836"/>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69" name="Freeform 63"/>
              <p:cNvSpPr>
                <a:spLocks/>
              </p:cNvSpPr>
              <p:nvPr/>
            </p:nvSpPr>
            <p:spPr bwMode="auto">
              <a:xfrm>
                <a:off x="5581668" y="2235952"/>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70" name="Oval 64"/>
              <p:cNvSpPr>
                <a:spLocks noChangeArrowheads="1"/>
              </p:cNvSpPr>
              <p:nvPr/>
            </p:nvSpPr>
            <p:spPr bwMode="auto">
              <a:xfrm>
                <a:off x="5611601" y="2125670"/>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71" name="Freeform 65"/>
              <p:cNvSpPr>
                <a:spLocks/>
              </p:cNvSpPr>
              <p:nvPr/>
            </p:nvSpPr>
            <p:spPr bwMode="auto">
              <a:xfrm>
                <a:off x="5611601" y="2125670"/>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72" name="Freeform 66"/>
              <p:cNvSpPr>
                <a:spLocks/>
              </p:cNvSpPr>
              <p:nvPr/>
            </p:nvSpPr>
            <p:spPr bwMode="auto">
              <a:xfrm>
                <a:off x="5614752" y="2194596"/>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73" name="Oval 67"/>
              <p:cNvSpPr>
                <a:spLocks noChangeArrowheads="1"/>
              </p:cNvSpPr>
              <p:nvPr/>
            </p:nvSpPr>
            <p:spPr bwMode="auto">
              <a:xfrm>
                <a:off x="5611601" y="2091612"/>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74" name="Freeform 68"/>
              <p:cNvSpPr>
                <a:spLocks/>
              </p:cNvSpPr>
              <p:nvPr/>
            </p:nvSpPr>
            <p:spPr bwMode="auto">
              <a:xfrm>
                <a:off x="5611601" y="2091612"/>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75" name="Freeform 69"/>
              <p:cNvSpPr>
                <a:spLocks/>
              </p:cNvSpPr>
              <p:nvPr/>
            </p:nvSpPr>
            <p:spPr bwMode="auto">
              <a:xfrm>
                <a:off x="5614752" y="2160538"/>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76" name="Oval 70"/>
              <p:cNvSpPr>
                <a:spLocks noChangeArrowheads="1"/>
              </p:cNvSpPr>
              <p:nvPr/>
            </p:nvSpPr>
            <p:spPr bwMode="auto">
              <a:xfrm>
                <a:off x="5589544" y="2057555"/>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77" name="Freeform 71"/>
              <p:cNvSpPr>
                <a:spLocks/>
              </p:cNvSpPr>
              <p:nvPr/>
            </p:nvSpPr>
            <p:spPr bwMode="auto">
              <a:xfrm>
                <a:off x="5589544" y="2057555"/>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78" name="Freeform 72"/>
              <p:cNvSpPr>
                <a:spLocks/>
              </p:cNvSpPr>
              <p:nvPr/>
            </p:nvSpPr>
            <p:spPr bwMode="auto">
              <a:xfrm>
                <a:off x="5592695" y="2125670"/>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79" name="Oval 73"/>
              <p:cNvSpPr>
                <a:spLocks noChangeArrowheads="1"/>
              </p:cNvSpPr>
              <p:nvPr/>
            </p:nvSpPr>
            <p:spPr bwMode="auto">
              <a:xfrm>
                <a:off x="5578517" y="201944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80" name="Freeform 74"/>
              <p:cNvSpPr>
                <a:spLocks/>
              </p:cNvSpPr>
              <p:nvPr/>
            </p:nvSpPr>
            <p:spPr bwMode="auto">
              <a:xfrm>
                <a:off x="5578517" y="201944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81" name="Freeform 75"/>
              <p:cNvSpPr>
                <a:spLocks/>
              </p:cNvSpPr>
              <p:nvPr/>
            </p:nvSpPr>
            <p:spPr bwMode="auto">
              <a:xfrm>
                <a:off x="5581668" y="2088369"/>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82" name="Oval 76"/>
              <p:cNvSpPr>
                <a:spLocks noChangeArrowheads="1"/>
              </p:cNvSpPr>
              <p:nvPr/>
            </p:nvSpPr>
            <p:spPr bwMode="auto">
              <a:xfrm>
                <a:off x="5552521" y="1981330"/>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83" name="Freeform 77"/>
              <p:cNvSpPr>
                <a:spLocks/>
              </p:cNvSpPr>
              <p:nvPr/>
            </p:nvSpPr>
            <p:spPr bwMode="auto">
              <a:xfrm>
                <a:off x="5552521" y="1981330"/>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84" name="Freeform 78"/>
              <p:cNvSpPr>
                <a:spLocks/>
              </p:cNvSpPr>
              <p:nvPr/>
            </p:nvSpPr>
            <p:spPr bwMode="auto">
              <a:xfrm>
                <a:off x="5555672" y="2050257"/>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85" name="Oval 79"/>
              <p:cNvSpPr>
                <a:spLocks noChangeArrowheads="1"/>
              </p:cNvSpPr>
              <p:nvPr/>
            </p:nvSpPr>
            <p:spPr bwMode="auto">
              <a:xfrm>
                <a:off x="5552521" y="194727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86" name="Freeform 80"/>
              <p:cNvSpPr>
                <a:spLocks/>
              </p:cNvSpPr>
              <p:nvPr/>
            </p:nvSpPr>
            <p:spPr bwMode="auto">
              <a:xfrm>
                <a:off x="5552521" y="194727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87" name="Freeform 81"/>
              <p:cNvSpPr>
                <a:spLocks/>
              </p:cNvSpPr>
              <p:nvPr/>
            </p:nvSpPr>
            <p:spPr bwMode="auto">
              <a:xfrm>
                <a:off x="5555672" y="2016199"/>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F0000"/>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88" name="Oval 82"/>
              <p:cNvSpPr>
                <a:spLocks noChangeArrowheads="1"/>
              </p:cNvSpPr>
              <p:nvPr/>
            </p:nvSpPr>
            <p:spPr bwMode="auto">
              <a:xfrm>
                <a:off x="5552521" y="1913215"/>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89" name="Freeform 83"/>
              <p:cNvSpPr>
                <a:spLocks/>
              </p:cNvSpPr>
              <p:nvPr/>
            </p:nvSpPr>
            <p:spPr bwMode="auto">
              <a:xfrm>
                <a:off x="5552521" y="1913215"/>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90" name="Freeform 84"/>
              <p:cNvSpPr>
                <a:spLocks/>
              </p:cNvSpPr>
              <p:nvPr/>
            </p:nvSpPr>
            <p:spPr bwMode="auto">
              <a:xfrm>
                <a:off x="5555672" y="1981330"/>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91" name="Oval 85"/>
              <p:cNvSpPr>
                <a:spLocks noChangeArrowheads="1"/>
              </p:cNvSpPr>
              <p:nvPr/>
            </p:nvSpPr>
            <p:spPr bwMode="auto">
              <a:xfrm>
                <a:off x="5555672" y="1879158"/>
                <a:ext cx="384412"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92" name="Freeform 86"/>
              <p:cNvSpPr>
                <a:spLocks/>
              </p:cNvSpPr>
              <p:nvPr/>
            </p:nvSpPr>
            <p:spPr bwMode="auto">
              <a:xfrm>
                <a:off x="5555672" y="1879158"/>
                <a:ext cx="384412" cy="132987"/>
              </a:xfrm>
              <a:custGeom>
                <a:avLst/>
                <a:gdLst>
                  <a:gd name="T0" fmla="*/ 12 w 832"/>
                  <a:gd name="T1" fmla="*/ 1 h 280"/>
                  <a:gd name="T2" fmla="*/ 15 w 832"/>
                  <a:gd name="T3" fmla="*/ 1 h 280"/>
                  <a:gd name="T4" fmla="*/ 17 w 832"/>
                  <a:gd name="T5" fmla="*/ 1 h 280"/>
                  <a:gd name="T6" fmla="*/ 19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20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93" name="Freeform 87"/>
              <p:cNvSpPr>
                <a:spLocks/>
              </p:cNvSpPr>
              <p:nvPr/>
            </p:nvSpPr>
            <p:spPr bwMode="auto">
              <a:xfrm>
                <a:off x="5559611" y="1947273"/>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94" name="Oval 88"/>
              <p:cNvSpPr>
                <a:spLocks noChangeArrowheads="1"/>
              </p:cNvSpPr>
              <p:nvPr/>
            </p:nvSpPr>
            <p:spPr bwMode="auto">
              <a:xfrm>
                <a:off x="5552521" y="1845100"/>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95" name="Freeform 89"/>
              <p:cNvSpPr>
                <a:spLocks/>
              </p:cNvSpPr>
              <p:nvPr/>
            </p:nvSpPr>
            <p:spPr bwMode="auto">
              <a:xfrm>
                <a:off x="5552521" y="1845100"/>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96" name="Freeform 90"/>
              <p:cNvSpPr>
                <a:spLocks/>
              </p:cNvSpPr>
              <p:nvPr/>
            </p:nvSpPr>
            <p:spPr bwMode="auto">
              <a:xfrm>
                <a:off x="5555672" y="1913215"/>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97" name="Oval 91"/>
              <p:cNvSpPr>
                <a:spLocks noChangeArrowheads="1"/>
              </p:cNvSpPr>
              <p:nvPr/>
            </p:nvSpPr>
            <p:spPr bwMode="auto">
              <a:xfrm>
                <a:off x="5526526" y="1806988"/>
                <a:ext cx="383624" cy="128932"/>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98" name="Freeform 92"/>
              <p:cNvSpPr>
                <a:spLocks/>
              </p:cNvSpPr>
              <p:nvPr/>
            </p:nvSpPr>
            <p:spPr bwMode="auto">
              <a:xfrm>
                <a:off x="5526526" y="1806988"/>
                <a:ext cx="383624" cy="128932"/>
              </a:xfrm>
              <a:custGeom>
                <a:avLst/>
                <a:gdLst>
                  <a:gd name="T0" fmla="*/ 12 w 832"/>
                  <a:gd name="T1" fmla="*/ 1 h 272"/>
                  <a:gd name="T2" fmla="*/ 15 w 832"/>
                  <a:gd name="T3" fmla="*/ 1 h 272"/>
                  <a:gd name="T4" fmla="*/ 17 w 832"/>
                  <a:gd name="T5" fmla="*/ 1 h 272"/>
                  <a:gd name="T6" fmla="*/ 18 w 832"/>
                  <a:gd name="T7" fmla="*/ 2 h 272"/>
                  <a:gd name="T8" fmla="*/ 19 w 832"/>
                  <a:gd name="T9" fmla="*/ 3 h 272"/>
                  <a:gd name="T10" fmla="*/ 19 w 832"/>
                  <a:gd name="T11" fmla="*/ 4 h 272"/>
                  <a:gd name="T12" fmla="*/ 19 w 832"/>
                  <a:gd name="T13" fmla="*/ 5 h 272"/>
                  <a:gd name="T14" fmla="*/ 17 w 832"/>
                  <a:gd name="T15" fmla="*/ 5 h 272"/>
                  <a:gd name="T16" fmla="*/ 15 w 832"/>
                  <a:gd name="T17" fmla="*/ 5 h 272"/>
                  <a:gd name="T18" fmla="*/ 13 w 832"/>
                  <a:gd name="T19" fmla="*/ 6 h 272"/>
                  <a:gd name="T20" fmla="*/ 10 w 832"/>
                  <a:gd name="T21" fmla="*/ 6 h 272"/>
                  <a:gd name="T22" fmla="*/ 7 w 832"/>
                  <a:gd name="T23" fmla="*/ 6 h 272"/>
                  <a:gd name="T24" fmla="*/ 5 w 832"/>
                  <a:gd name="T25" fmla="*/ 5 h 272"/>
                  <a:gd name="T26" fmla="*/ 2 w 832"/>
                  <a:gd name="T27" fmla="*/ 5 h 272"/>
                  <a:gd name="T28" fmla="*/ 1 w 832"/>
                  <a:gd name="T29" fmla="*/ 5 h 272"/>
                  <a:gd name="T30" fmla="*/ 1 w 832"/>
                  <a:gd name="T31" fmla="*/ 4 h 272"/>
                  <a:gd name="T32" fmla="*/ 1 w 832"/>
                  <a:gd name="T33" fmla="*/ 3 h 272"/>
                  <a:gd name="T34" fmla="*/ 1 w 832"/>
                  <a:gd name="T35" fmla="*/ 2 h 272"/>
                  <a:gd name="T36" fmla="*/ 3 w 832"/>
                  <a:gd name="T37" fmla="*/ 1 h 272"/>
                  <a:gd name="T38" fmla="*/ 5 w 832"/>
                  <a:gd name="T39" fmla="*/ 1 h 272"/>
                  <a:gd name="T40" fmla="*/ 8 w 832"/>
                  <a:gd name="T41" fmla="*/ 1 h 272"/>
                  <a:gd name="T42" fmla="*/ 10 w 832"/>
                  <a:gd name="T43" fmla="*/ 0 h 272"/>
                  <a:gd name="T44" fmla="*/ 13 w 832"/>
                  <a:gd name="T45" fmla="*/ 1 h 272"/>
                  <a:gd name="T46" fmla="*/ 15 w 832"/>
                  <a:gd name="T47" fmla="*/ 1 h 272"/>
                  <a:gd name="T48" fmla="*/ 18 w 832"/>
                  <a:gd name="T49" fmla="*/ 1 h 272"/>
                  <a:gd name="T50" fmla="*/ 19 w 832"/>
                  <a:gd name="T51" fmla="*/ 2 h 272"/>
                  <a:gd name="T52" fmla="*/ 19 w 832"/>
                  <a:gd name="T53" fmla="*/ 3 h 272"/>
                  <a:gd name="T54" fmla="*/ 19 w 832"/>
                  <a:gd name="T55" fmla="*/ 4 h 272"/>
                  <a:gd name="T56" fmla="*/ 19 w 832"/>
                  <a:gd name="T57" fmla="*/ 5 h 272"/>
                  <a:gd name="T58" fmla="*/ 17 w 832"/>
                  <a:gd name="T59" fmla="*/ 5 h 272"/>
                  <a:gd name="T60" fmla="*/ 15 w 832"/>
                  <a:gd name="T61" fmla="*/ 6 h 272"/>
                  <a:gd name="T62" fmla="*/ 12 w 832"/>
                  <a:gd name="T63" fmla="*/ 6 h 272"/>
                  <a:gd name="T64" fmla="*/ 9 w 832"/>
                  <a:gd name="T65" fmla="*/ 6 h 272"/>
                  <a:gd name="T66" fmla="*/ 6 w 832"/>
                  <a:gd name="T67" fmla="*/ 6 h 272"/>
                  <a:gd name="T68" fmla="*/ 4 w 832"/>
                  <a:gd name="T69" fmla="*/ 5 h 272"/>
                  <a:gd name="T70" fmla="*/ 2 w 832"/>
                  <a:gd name="T71" fmla="*/ 5 h 272"/>
                  <a:gd name="T72" fmla="*/ 1 w 832"/>
                  <a:gd name="T73" fmla="*/ 4 h 272"/>
                  <a:gd name="T74" fmla="*/ 0 w 832"/>
                  <a:gd name="T75" fmla="*/ 3 h 272"/>
                  <a:gd name="T76" fmla="*/ 1 w 832"/>
                  <a:gd name="T77" fmla="*/ 2 h 272"/>
                  <a:gd name="T78" fmla="*/ 2 w 832"/>
                  <a:gd name="T79" fmla="*/ 2 h 272"/>
                  <a:gd name="T80" fmla="*/ 4 w 832"/>
                  <a:gd name="T81" fmla="*/ 1 h 272"/>
                  <a:gd name="T82" fmla="*/ 6 w 832"/>
                  <a:gd name="T83" fmla="*/ 1 h 272"/>
                  <a:gd name="T84" fmla="*/ 9 w 832"/>
                  <a:gd name="T85" fmla="*/ 0 h 27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72"/>
                  <a:gd name="T131" fmla="*/ 832 w 832"/>
                  <a:gd name="T132" fmla="*/ 272 h 27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72">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0"/>
                    </a:lnTo>
                    <a:lnTo>
                      <a:pt x="808" y="96"/>
                    </a:lnTo>
                    <a:lnTo>
                      <a:pt x="816" y="112"/>
                    </a:lnTo>
                    <a:lnTo>
                      <a:pt x="824" y="120"/>
                    </a:lnTo>
                    <a:lnTo>
                      <a:pt x="824" y="136"/>
                    </a:lnTo>
                    <a:lnTo>
                      <a:pt x="824" y="152"/>
                    </a:lnTo>
                    <a:lnTo>
                      <a:pt x="816" y="160"/>
                    </a:lnTo>
                    <a:lnTo>
                      <a:pt x="808" y="176"/>
                    </a:lnTo>
                    <a:lnTo>
                      <a:pt x="792" y="192"/>
                    </a:lnTo>
                    <a:lnTo>
                      <a:pt x="776" y="200"/>
                    </a:lnTo>
                    <a:lnTo>
                      <a:pt x="752" y="200"/>
                    </a:lnTo>
                    <a:lnTo>
                      <a:pt x="728" y="216"/>
                    </a:lnTo>
                    <a:lnTo>
                      <a:pt x="704" y="224"/>
                    </a:lnTo>
                    <a:lnTo>
                      <a:pt x="672" y="232"/>
                    </a:lnTo>
                    <a:lnTo>
                      <a:pt x="640" y="240"/>
                    </a:lnTo>
                    <a:lnTo>
                      <a:pt x="608" y="248"/>
                    </a:lnTo>
                    <a:lnTo>
                      <a:pt x="576" y="256"/>
                    </a:lnTo>
                    <a:lnTo>
                      <a:pt x="536" y="256"/>
                    </a:lnTo>
                    <a:lnTo>
                      <a:pt x="496" y="264"/>
                    </a:lnTo>
                    <a:lnTo>
                      <a:pt x="456" y="264"/>
                    </a:lnTo>
                    <a:lnTo>
                      <a:pt x="416" y="264"/>
                    </a:lnTo>
                    <a:lnTo>
                      <a:pt x="376" y="264"/>
                    </a:lnTo>
                    <a:lnTo>
                      <a:pt x="336" y="264"/>
                    </a:lnTo>
                    <a:lnTo>
                      <a:pt x="296" y="256"/>
                    </a:lnTo>
                    <a:lnTo>
                      <a:pt x="256" y="256"/>
                    </a:lnTo>
                    <a:lnTo>
                      <a:pt x="224" y="248"/>
                    </a:lnTo>
                    <a:lnTo>
                      <a:pt x="192" y="240"/>
                    </a:lnTo>
                    <a:lnTo>
                      <a:pt x="160" y="232"/>
                    </a:lnTo>
                    <a:lnTo>
                      <a:pt x="128" y="224"/>
                    </a:lnTo>
                    <a:lnTo>
                      <a:pt x="104" y="216"/>
                    </a:lnTo>
                    <a:lnTo>
                      <a:pt x="80" y="200"/>
                    </a:lnTo>
                    <a:lnTo>
                      <a:pt x="56" y="200"/>
                    </a:lnTo>
                    <a:lnTo>
                      <a:pt x="40" y="192"/>
                    </a:lnTo>
                    <a:lnTo>
                      <a:pt x="24" y="176"/>
                    </a:lnTo>
                    <a:lnTo>
                      <a:pt x="16" y="160"/>
                    </a:lnTo>
                    <a:lnTo>
                      <a:pt x="8" y="152"/>
                    </a:lnTo>
                    <a:lnTo>
                      <a:pt x="8" y="136"/>
                    </a:lnTo>
                    <a:lnTo>
                      <a:pt x="8" y="120"/>
                    </a:lnTo>
                    <a:lnTo>
                      <a:pt x="16" y="112"/>
                    </a:lnTo>
                    <a:lnTo>
                      <a:pt x="24" y="96"/>
                    </a:lnTo>
                    <a:lnTo>
                      <a:pt x="40" y="80"/>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0"/>
                    </a:lnTo>
                    <a:lnTo>
                      <a:pt x="816" y="96"/>
                    </a:lnTo>
                    <a:lnTo>
                      <a:pt x="824" y="112"/>
                    </a:lnTo>
                    <a:lnTo>
                      <a:pt x="832" y="120"/>
                    </a:lnTo>
                    <a:lnTo>
                      <a:pt x="832" y="136"/>
                    </a:lnTo>
                    <a:lnTo>
                      <a:pt x="832" y="152"/>
                    </a:lnTo>
                    <a:lnTo>
                      <a:pt x="824" y="160"/>
                    </a:lnTo>
                    <a:lnTo>
                      <a:pt x="816" y="176"/>
                    </a:lnTo>
                    <a:lnTo>
                      <a:pt x="800" y="192"/>
                    </a:lnTo>
                    <a:lnTo>
                      <a:pt x="784" y="200"/>
                    </a:lnTo>
                    <a:lnTo>
                      <a:pt x="760" y="208"/>
                    </a:lnTo>
                    <a:lnTo>
                      <a:pt x="736" y="224"/>
                    </a:lnTo>
                    <a:lnTo>
                      <a:pt x="712" y="232"/>
                    </a:lnTo>
                    <a:lnTo>
                      <a:pt x="680" y="240"/>
                    </a:lnTo>
                    <a:lnTo>
                      <a:pt x="648"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84" y="248"/>
                    </a:lnTo>
                    <a:lnTo>
                      <a:pt x="152" y="240"/>
                    </a:lnTo>
                    <a:lnTo>
                      <a:pt x="120" y="232"/>
                    </a:lnTo>
                    <a:lnTo>
                      <a:pt x="96" y="224"/>
                    </a:lnTo>
                    <a:lnTo>
                      <a:pt x="72" y="208"/>
                    </a:lnTo>
                    <a:lnTo>
                      <a:pt x="48" y="200"/>
                    </a:lnTo>
                    <a:lnTo>
                      <a:pt x="32" y="192"/>
                    </a:lnTo>
                    <a:lnTo>
                      <a:pt x="16" y="176"/>
                    </a:lnTo>
                    <a:lnTo>
                      <a:pt x="8" y="160"/>
                    </a:lnTo>
                    <a:lnTo>
                      <a:pt x="0" y="152"/>
                    </a:lnTo>
                    <a:lnTo>
                      <a:pt x="0" y="136"/>
                    </a:lnTo>
                    <a:lnTo>
                      <a:pt x="0" y="120"/>
                    </a:lnTo>
                    <a:lnTo>
                      <a:pt x="8" y="112"/>
                    </a:lnTo>
                    <a:lnTo>
                      <a:pt x="16" y="96"/>
                    </a:lnTo>
                    <a:lnTo>
                      <a:pt x="32" y="80"/>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399" name="Freeform 93"/>
              <p:cNvSpPr>
                <a:spLocks/>
              </p:cNvSpPr>
              <p:nvPr/>
            </p:nvSpPr>
            <p:spPr bwMode="auto">
              <a:xfrm>
                <a:off x="5530465" y="1871860"/>
                <a:ext cx="375746"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5 h 200"/>
                  <a:gd name="T30" fmla="*/ 15 w 816"/>
                  <a:gd name="T31" fmla="*/ 4 h 200"/>
                  <a:gd name="T32" fmla="*/ 16 w 816"/>
                  <a:gd name="T33" fmla="*/ 4 h 200"/>
                  <a:gd name="T34" fmla="*/ 17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2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8 w 816"/>
                  <a:gd name="T67" fmla="*/ 3 h 200"/>
                  <a:gd name="T68" fmla="*/ 7 w 816"/>
                  <a:gd name="T69" fmla="*/ 3 h 200"/>
                  <a:gd name="T70" fmla="*/ 5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8"/>
                    </a:lnTo>
                    <a:lnTo>
                      <a:pt x="80" y="144"/>
                    </a:lnTo>
                    <a:lnTo>
                      <a:pt x="128" y="160"/>
                    </a:lnTo>
                    <a:lnTo>
                      <a:pt x="184" y="176"/>
                    </a:lnTo>
                    <a:lnTo>
                      <a:pt x="248" y="192"/>
                    </a:lnTo>
                    <a:lnTo>
                      <a:pt x="304" y="192"/>
                    </a:lnTo>
                    <a:lnTo>
                      <a:pt x="368" y="200"/>
                    </a:lnTo>
                    <a:lnTo>
                      <a:pt x="424" y="200"/>
                    </a:lnTo>
                    <a:lnTo>
                      <a:pt x="480" y="200"/>
                    </a:lnTo>
                    <a:lnTo>
                      <a:pt x="528" y="192"/>
                    </a:lnTo>
                    <a:lnTo>
                      <a:pt x="576" y="184"/>
                    </a:lnTo>
                    <a:lnTo>
                      <a:pt x="616" y="184"/>
                    </a:lnTo>
                    <a:lnTo>
                      <a:pt x="656" y="176"/>
                    </a:lnTo>
                    <a:lnTo>
                      <a:pt x="696" y="160"/>
                    </a:lnTo>
                    <a:lnTo>
                      <a:pt x="736" y="144"/>
                    </a:lnTo>
                    <a:lnTo>
                      <a:pt x="768" y="128"/>
                    </a:lnTo>
                    <a:lnTo>
                      <a:pt x="800" y="104"/>
                    </a:lnTo>
                    <a:lnTo>
                      <a:pt x="816" y="72"/>
                    </a:lnTo>
                    <a:lnTo>
                      <a:pt x="816" y="0"/>
                    </a:lnTo>
                    <a:lnTo>
                      <a:pt x="808" y="16"/>
                    </a:lnTo>
                    <a:lnTo>
                      <a:pt x="792" y="40"/>
                    </a:lnTo>
                    <a:lnTo>
                      <a:pt x="760" y="64"/>
                    </a:lnTo>
                    <a:lnTo>
                      <a:pt x="728" y="80"/>
                    </a:lnTo>
                    <a:lnTo>
                      <a:pt x="680" y="96"/>
                    </a:lnTo>
                    <a:lnTo>
                      <a:pt x="648" y="104"/>
                    </a:lnTo>
                    <a:lnTo>
                      <a:pt x="608" y="112"/>
                    </a:lnTo>
                    <a:lnTo>
                      <a:pt x="560" y="120"/>
                    </a:lnTo>
                    <a:lnTo>
                      <a:pt x="496" y="128"/>
                    </a:lnTo>
                    <a:lnTo>
                      <a:pt x="456" y="128"/>
                    </a:lnTo>
                    <a:lnTo>
                      <a:pt x="408" y="128"/>
                    </a:lnTo>
                    <a:lnTo>
                      <a:pt x="352" y="128"/>
                    </a:lnTo>
                    <a:lnTo>
                      <a:pt x="296" y="120"/>
                    </a:lnTo>
                    <a:lnTo>
                      <a:pt x="240" y="120"/>
                    </a:lnTo>
                    <a:lnTo>
                      <a:pt x="184" y="104"/>
                    </a:lnTo>
                    <a:lnTo>
                      <a:pt x="144" y="96"/>
                    </a:lnTo>
                    <a:lnTo>
                      <a:pt x="104" y="88"/>
                    </a:lnTo>
                    <a:lnTo>
                      <a:pt x="72" y="72"/>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00" name="Oval 94"/>
              <p:cNvSpPr>
                <a:spLocks noChangeArrowheads="1"/>
              </p:cNvSpPr>
              <p:nvPr/>
            </p:nvSpPr>
            <p:spPr bwMode="auto">
              <a:xfrm>
                <a:off x="6025158" y="249057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01" name="Freeform 95"/>
              <p:cNvSpPr>
                <a:spLocks/>
              </p:cNvSpPr>
              <p:nvPr/>
            </p:nvSpPr>
            <p:spPr bwMode="auto">
              <a:xfrm>
                <a:off x="6025158" y="249057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02" name="Freeform 96"/>
              <p:cNvSpPr>
                <a:spLocks/>
              </p:cNvSpPr>
              <p:nvPr/>
            </p:nvSpPr>
            <p:spPr bwMode="auto">
              <a:xfrm>
                <a:off x="6029097" y="2558688"/>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03" name="Oval 97"/>
              <p:cNvSpPr>
                <a:spLocks noChangeArrowheads="1"/>
              </p:cNvSpPr>
              <p:nvPr/>
            </p:nvSpPr>
            <p:spPr bwMode="auto">
              <a:xfrm>
                <a:off x="6025158" y="2455704"/>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04" name="Freeform 98"/>
              <p:cNvSpPr>
                <a:spLocks/>
              </p:cNvSpPr>
              <p:nvPr/>
            </p:nvSpPr>
            <p:spPr bwMode="auto">
              <a:xfrm>
                <a:off x="6025158" y="2455704"/>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05" name="Freeform 99"/>
              <p:cNvSpPr>
                <a:spLocks/>
              </p:cNvSpPr>
              <p:nvPr/>
            </p:nvSpPr>
            <p:spPr bwMode="auto">
              <a:xfrm>
                <a:off x="6029097" y="2524630"/>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06" name="Oval 100"/>
              <p:cNvSpPr>
                <a:spLocks noChangeArrowheads="1"/>
              </p:cNvSpPr>
              <p:nvPr/>
            </p:nvSpPr>
            <p:spPr bwMode="auto">
              <a:xfrm>
                <a:off x="6051153" y="241840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07" name="Freeform 101"/>
              <p:cNvSpPr>
                <a:spLocks/>
              </p:cNvSpPr>
              <p:nvPr/>
            </p:nvSpPr>
            <p:spPr bwMode="auto">
              <a:xfrm>
                <a:off x="6051153" y="241840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08" name="Freeform 102"/>
              <p:cNvSpPr>
                <a:spLocks/>
              </p:cNvSpPr>
              <p:nvPr/>
            </p:nvSpPr>
            <p:spPr bwMode="auto">
              <a:xfrm>
                <a:off x="6055092" y="2486518"/>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09" name="Oval 103"/>
              <p:cNvSpPr>
                <a:spLocks noChangeArrowheads="1"/>
              </p:cNvSpPr>
              <p:nvPr/>
            </p:nvSpPr>
            <p:spPr bwMode="auto">
              <a:xfrm>
                <a:off x="6025158" y="2383535"/>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10" name="Freeform 104"/>
              <p:cNvSpPr>
                <a:spLocks/>
              </p:cNvSpPr>
              <p:nvPr/>
            </p:nvSpPr>
            <p:spPr bwMode="auto">
              <a:xfrm>
                <a:off x="6025158" y="2383535"/>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11" name="Freeform 105"/>
              <p:cNvSpPr>
                <a:spLocks/>
              </p:cNvSpPr>
              <p:nvPr/>
            </p:nvSpPr>
            <p:spPr bwMode="auto">
              <a:xfrm>
                <a:off x="6029097" y="2452460"/>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12" name="Oval 106"/>
              <p:cNvSpPr>
                <a:spLocks noChangeArrowheads="1"/>
              </p:cNvSpPr>
              <p:nvPr/>
            </p:nvSpPr>
            <p:spPr bwMode="auto">
              <a:xfrm>
                <a:off x="6062182" y="2349477"/>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13" name="Freeform 107"/>
              <p:cNvSpPr>
                <a:spLocks/>
              </p:cNvSpPr>
              <p:nvPr/>
            </p:nvSpPr>
            <p:spPr bwMode="auto">
              <a:xfrm>
                <a:off x="6062182" y="2349477"/>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14" name="Freeform 108"/>
              <p:cNvSpPr>
                <a:spLocks/>
              </p:cNvSpPr>
              <p:nvPr/>
            </p:nvSpPr>
            <p:spPr bwMode="auto">
              <a:xfrm>
                <a:off x="6066120" y="2418403"/>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8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15" name="Oval 109"/>
              <p:cNvSpPr>
                <a:spLocks noChangeArrowheads="1"/>
              </p:cNvSpPr>
              <p:nvPr/>
            </p:nvSpPr>
            <p:spPr bwMode="auto">
              <a:xfrm>
                <a:off x="6066120" y="2315419"/>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16" name="Freeform 110"/>
              <p:cNvSpPr>
                <a:spLocks/>
              </p:cNvSpPr>
              <p:nvPr/>
            </p:nvSpPr>
            <p:spPr bwMode="auto">
              <a:xfrm>
                <a:off x="6066120" y="2315419"/>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17" name="Freeform 111"/>
              <p:cNvSpPr>
                <a:spLocks/>
              </p:cNvSpPr>
              <p:nvPr/>
            </p:nvSpPr>
            <p:spPr bwMode="auto">
              <a:xfrm>
                <a:off x="6070059" y="2383535"/>
                <a:ext cx="375746"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18" name="Oval 112"/>
              <p:cNvSpPr>
                <a:spLocks noChangeArrowheads="1"/>
              </p:cNvSpPr>
              <p:nvPr/>
            </p:nvSpPr>
            <p:spPr bwMode="auto">
              <a:xfrm>
                <a:off x="6066120" y="2281362"/>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19" name="Freeform 113"/>
              <p:cNvSpPr>
                <a:spLocks/>
              </p:cNvSpPr>
              <p:nvPr/>
            </p:nvSpPr>
            <p:spPr bwMode="auto">
              <a:xfrm>
                <a:off x="6066120" y="2281362"/>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20" name="Freeform 114"/>
              <p:cNvSpPr>
                <a:spLocks/>
              </p:cNvSpPr>
              <p:nvPr/>
            </p:nvSpPr>
            <p:spPr bwMode="auto">
              <a:xfrm>
                <a:off x="6070059" y="2349477"/>
                <a:ext cx="375746" cy="91631"/>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72"/>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04"/>
                    </a:lnTo>
                    <a:lnTo>
                      <a:pt x="560" y="112"/>
                    </a:lnTo>
                    <a:lnTo>
                      <a:pt x="496" y="120"/>
                    </a:lnTo>
                    <a:lnTo>
                      <a:pt x="456" y="128"/>
                    </a:lnTo>
                    <a:lnTo>
                      <a:pt x="408" y="120"/>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21" name="Oval 115"/>
              <p:cNvSpPr>
                <a:spLocks noChangeArrowheads="1"/>
              </p:cNvSpPr>
              <p:nvPr/>
            </p:nvSpPr>
            <p:spPr bwMode="auto">
              <a:xfrm>
                <a:off x="6033036" y="2216490"/>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22" name="Freeform 116"/>
              <p:cNvSpPr>
                <a:spLocks/>
              </p:cNvSpPr>
              <p:nvPr/>
            </p:nvSpPr>
            <p:spPr bwMode="auto">
              <a:xfrm>
                <a:off x="6033036" y="2216490"/>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23" name="Freeform 117"/>
              <p:cNvSpPr>
                <a:spLocks/>
              </p:cNvSpPr>
              <p:nvPr/>
            </p:nvSpPr>
            <p:spPr bwMode="auto">
              <a:xfrm>
                <a:off x="6036187" y="2285416"/>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24" name="Oval 118"/>
              <p:cNvSpPr>
                <a:spLocks noChangeArrowheads="1"/>
              </p:cNvSpPr>
              <p:nvPr/>
            </p:nvSpPr>
            <p:spPr bwMode="auto">
              <a:xfrm>
                <a:off x="6033036" y="2182433"/>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25" name="Freeform 119"/>
              <p:cNvSpPr>
                <a:spLocks/>
              </p:cNvSpPr>
              <p:nvPr/>
            </p:nvSpPr>
            <p:spPr bwMode="auto">
              <a:xfrm>
                <a:off x="6033036" y="2182433"/>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26" name="Freeform 120"/>
              <p:cNvSpPr>
                <a:spLocks/>
              </p:cNvSpPr>
              <p:nvPr/>
            </p:nvSpPr>
            <p:spPr bwMode="auto">
              <a:xfrm>
                <a:off x="6036187" y="2250548"/>
                <a:ext cx="376534" cy="95686"/>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4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1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0"/>
                    </a:lnTo>
                    <a:lnTo>
                      <a:pt x="80" y="144"/>
                    </a:lnTo>
                    <a:lnTo>
                      <a:pt x="128" y="160"/>
                    </a:lnTo>
                    <a:lnTo>
                      <a:pt x="184" y="176"/>
                    </a:lnTo>
                    <a:lnTo>
                      <a:pt x="248" y="184"/>
                    </a:lnTo>
                    <a:lnTo>
                      <a:pt x="304" y="192"/>
                    </a:lnTo>
                    <a:lnTo>
                      <a:pt x="368" y="192"/>
                    </a:lnTo>
                    <a:lnTo>
                      <a:pt x="424" y="200"/>
                    </a:lnTo>
                    <a:lnTo>
                      <a:pt x="480" y="192"/>
                    </a:lnTo>
                    <a:lnTo>
                      <a:pt x="528" y="192"/>
                    </a:lnTo>
                    <a:lnTo>
                      <a:pt x="576" y="184"/>
                    </a:lnTo>
                    <a:lnTo>
                      <a:pt x="616" y="176"/>
                    </a:lnTo>
                    <a:lnTo>
                      <a:pt x="656" y="168"/>
                    </a:lnTo>
                    <a:lnTo>
                      <a:pt x="696" y="160"/>
                    </a:lnTo>
                    <a:lnTo>
                      <a:pt x="736" y="144"/>
                    </a:lnTo>
                    <a:lnTo>
                      <a:pt x="768" y="128"/>
                    </a:lnTo>
                    <a:lnTo>
                      <a:pt x="800" y="96"/>
                    </a:lnTo>
                    <a:lnTo>
                      <a:pt x="816" y="72"/>
                    </a:lnTo>
                    <a:lnTo>
                      <a:pt x="816" y="0"/>
                    </a:lnTo>
                    <a:lnTo>
                      <a:pt x="808" y="16"/>
                    </a:lnTo>
                    <a:lnTo>
                      <a:pt x="792" y="40"/>
                    </a:lnTo>
                    <a:lnTo>
                      <a:pt x="760" y="56"/>
                    </a:lnTo>
                    <a:lnTo>
                      <a:pt x="728" y="72"/>
                    </a:lnTo>
                    <a:lnTo>
                      <a:pt x="680" y="88"/>
                    </a:lnTo>
                    <a:lnTo>
                      <a:pt x="648" y="96"/>
                    </a:lnTo>
                    <a:lnTo>
                      <a:pt x="608" y="112"/>
                    </a:lnTo>
                    <a:lnTo>
                      <a:pt x="560" y="112"/>
                    </a:lnTo>
                    <a:lnTo>
                      <a:pt x="496" y="120"/>
                    </a:lnTo>
                    <a:lnTo>
                      <a:pt x="456" y="128"/>
                    </a:lnTo>
                    <a:lnTo>
                      <a:pt x="408" y="128"/>
                    </a:lnTo>
                    <a:lnTo>
                      <a:pt x="352" y="120"/>
                    </a:lnTo>
                    <a:lnTo>
                      <a:pt x="296" y="120"/>
                    </a:lnTo>
                    <a:lnTo>
                      <a:pt x="240" y="112"/>
                    </a:lnTo>
                    <a:lnTo>
                      <a:pt x="184" y="104"/>
                    </a:lnTo>
                    <a:lnTo>
                      <a:pt x="144" y="96"/>
                    </a:lnTo>
                    <a:lnTo>
                      <a:pt x="104" y="80"/>
                    </a:lnTo>
                    <a:lnTo>
                      <a:pt x="72" y="64"/>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27" name="Oval 121"/>
              <p:cNvSpPr>
                <a:spLocks noChangeArrowheads="1"/>
              </p:cNvSpPr>
              <p:nvPr/>
            </p:nvSpPr>
            <p:spPr bwMode="auto">
              <a:xfrm>
                <a:off x="6066120" y="2141077"/>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28" name="Freeform 122"/>
              <p:cNvSpPr>
                <a:spLocks/>
              </p:cNvSpPr>
              <p:nvPr/>
            </p:nvSpPr>
            <p:spPr bwMode="auto">
              <a:xfrm>
                <a:off x="6066120" y="2141077"/>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29" name="Freeform 123"/>
              <p:cNvSpPr>
                <a:spLocks/>
              </p:cNvSpPr>
              <p:nvPr/>
            </p:nvSpPr>
            <p:spPr bwMode="auto">
              <a:xfrm>
                <a:off x="6070059" y="2209192"/>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30" name="Oval 124"/>
              <p:cNvSpPr>
                <a:spLocks noChangeArrowheads="1"/>
              </p:cNvSpPr>
              <p:nvPr/>
            </p:nvSpPr>
            <p:spPr bwMode="auto">
              <a:xfrm>
                <a:off x="6066120" y="2106208"/>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31" name="Freeform 125"/>
              <p:cNvSpPr>
                <a:spLocks/>
              </p:cNvSpPr>
              <p:nvPr/>
            </p:nvSpPr>
            <p:spPr bwMode="auto">
              <a:xfrm>
                <a:off x="6066120" y="2106208"/>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32" name="Freeform 126"/>
              <p:cNvSpPr>
                <a:spLocks/>
              </p:cNvSpPr>
              <p:nvPr/>
            </p:nvSpPr>
            <p:spPr bwMode="auto">
              <a:xfrm>
                <a:off x="6070059" y="2175134"/>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33" name="Oval 127"/>
              <p:cNvSpPr>
                <a:spLocks noChangeArrowheads="1"/>
              </p:cNvSpPr>
              <p:nvPr/>
            </p:nvSpPr>
            <p:spPr bwMode="auto">
              <a:xfrm>
                <a:off x="6044064" y="2072151"/>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34" name="Freeform 128"/>
              <p:cNvSpPr>
                <a:spLocks/>
              </p:cNvSpPr>
              <p:nvPr/>
            </p:nvSpPr>
            <p:spPr bwMode="auto">
              <a:xfrm>
                <a:off x="6044064" y="2072151"/>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35" name="Freeform 129"/>
              <p:cNvSpPr>
                <a:spLocks/>
              </p:cNvSpPr>
              <p:nvPr/>
            </p:nvSpPr>
            <p:spPr bwMode="auto">
              <a:xfrm>
                <a:off x="6048002" y="2141077"/>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4 h 192"/>
                  <a:gd name="T28" fmla="*/ 15 w 816"/>
                  <a:gd name="T29" fmla="*/ 4 h 192"/>
                  <a:gd name="T30" fmla="*/ 15 w 816"/>
                  <a:gd name="T31" fmla="*/ 4 h 192"/>
                  <a:gd name="T32" fmla="*/ 16 w 816"/>
                  <a:gd name="T33" fmla="*/ 4 h 192"/>
                  <a:gd name="T34" fmla="*/ 17 w 816"/>
                  <a:gd name="T35" fmla="*/ 4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92"/>
                    </a:lnTo>
                    <a:lnTo>
                      <a:pt x="576" y="184"/>
                    </a:lnTo>
                    <a:lnTo>
                      <a:pt x="616" y="176"/>
                    </a:lnTo>
                    <a:lnTo>
                      <a:pt x="656" y="168"/>
                    </a:lnTo>
                    <a:lnTo>
                      <a:pt x="696" y="152"/>
                    </a:lnTo>
                    <a:lnTo>
                      <a:pt x="736" y="144"/>
                    </a:lnTo>
                    <a:lnTo>
                      <a:pt x="768" y="128"/>
                    </a:lnTo>
                    <a:lnTo>
                      <a:pt x="800" y="96"/>
                    </a:lnTo>
                    <a:lnTo>
                      <a:pt x="816" y="72"/>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56"/>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36" name="Oval 130"/>
              <p:cNvSpPr>
                <a:spLocks noChangeArrowheads="1"/>
              </p:cNvSpPr>
              <p:nvPr/>
            </p:nvSpPr>
            <p:spPr bwMode="auto">
              <a:xfrm>
                <a:off x="6033036" y="2034039"/>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37" name="Freeform 131"/>
              <p:cNvSpPr>
                <a:spLocks/>
              </p:cNvSpPr>
              <p:nvPr/>
            </p:nvSpPr>
            <p:spPr bwMode="auto">
              <a:xfrm>
                <a:off x="6033036" y="2034039"/>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38" name="Freeform 132"/>
              <p:cNvSpPr>
                <a:spLocks/>
              </p:cNvSpPr>
              <p:nvPr/>
            </p:nvSpPr>
            <p:spPr bwMode="auto">
              <a:xfrm>
                <a:off x="6036187" y="2102965"/>
                <a:ext cx="376534" cy="90820"/>
              </a:xfrm>
              <a:custGeom>
                <a:avLst/>
                <a:gdLst>
                  <a:gd name="T0" fmla="*/ 0 w 816"/>
                  <a:gd name="T1" fmla="*/ 0 h 192"/>
                  <a:gd name="T2" fmla="*/ 0 w 816"/>
                  <a:gd name="T3" fmla="*/ 2 h 192"/>
                  <a:gd name="T4" fmla="*/ 1 w 816"/>
                  <a:gd name="T5" fmla="*/ 2 h 192"/>
                  <a:gd name="T6" fmla="*/ 1 w 816"/>
                  <a:gd name="T7" fmla="*/ 3 h 192"/>
                  <a:gd name="T8" fmla="*/ 2 w 816"/>
                  <a:gd name="T9" fmla="*/ 4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44"/>
                    </a:lnTo>
                    <a:lnTo>
                      <a:pt x="128" y="160"/>
                    </a:lnTo>
                    <a:lnTo>
                      <a:pt x="184" y="176"/>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104"/>
                    </a:lnTo>
                    <a:lnTo>
                      <a:pt x="144" y="96"/>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39" name="Oval 133"/>
              <p:cNvSpPr>
                <a:spLocks noChangeArrowheads="1"/>
              </p:cNvSpPr>
              <p:nvPr/>
            </p:nvSpPr>
            <p:spPr bwMode="auto">
              <a:xfrm>
                <a:off x="6007041" y="1996738"/>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40" name="Freeform 134"/>
              <p:cNvSpPr>
                <a:spLocks/>
              </p:cNvSpPr>
              <p:nvPr/>
            </p:nvSpPr>
            <p:spPr bwMode="auto">
              <a:xfrm>
                <a:off x="6007041" y="1996738"/>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41" name="Freeform 135"/>
              <p:cNvSpPr>
                <a:spLocks/>
              </p:cNvSpPr>
              <p:nvPr/>
            </p:nvSpPr>
            <p:spPr bwMode="auto">
              <a:xfrm>
                <a:off x="6010979" y="2064852"/>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7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42" name="Oval 136"/>
              <p:cNvSpPr>
                <a:spLocks noChangeArrowheads="1"/>
              </p:cNvSpPr>
              <p:nvPr/>
            </p:nvSpPr>
            <p:spPr bwMode="auto">
              <a:xfrm>
                <a:off x="6007041" y="1961869"/>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43" name="Freeform 137"/>
              <p:cNvSpPr>
                <a:spLocks/>
              </p:cNvSpPr>
              <p:nvPr/>
            </p:nvSpPr>
            <p:spPr bwMode="auto">
              <a:xfrm>
                <a:off x="6007041" y="1961869"/>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44" name="Freeform 138"/>
              <p:cNvSpPr>
                <a:spLocks/>
              </p:cNvSpPr>
              <p:nvPr/>
            </p:nvSpPr>
            <p:spPr bwMode="auto">
              <a:xfrm>
                <a:off x="6010979" y="2030795"/>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7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1E3B65"/>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45" name="Oval 139"/>
              <p:cNvSpPr>
                <a:spLocks noChangeArrowheads="1"/>
              </p:cNvSpPr>
              <p:nvPr/>
            </p:nvSpPr>
            <p:spPr bwMode="auto">
              <a:xfrm>
                <a:off x="6007041" y="1927812"/>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46" name="Freeform 140"/>
              <p:cNvSpPr>
                <a:spLocks/>
              </p:cNvSpPr>
              <p:nvPr/>
            </p:nvSpPr>
            <p:spPr bwMode="auto">
              <a:xfrm>
                <a:off x="6007041" y="1927812"/>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47" name="Freeform 141"/>
              <p:cNvSpPr>
                <a:spLocks/>
              </p:cNvSpPr>
              <p:nvPr/>
            </p:nvSpPr>
            <p:spPr bwMode="auto">
              <a:xfrm>
                <a:off x="6010979" y="1996738"/>
                <a:ext cx="375746" cy="90820"/>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4 h 192"/>
                  <a:gd name="T16" fmla="*/ 7 w 816"/>
                  <a:gd name="T17" fmla="*/ 5 h 192"/>
                  <a:gd name="T18" fmla="*/ 9 w 816"/>
                  <a:gd name="T19" fmla="*/ 5 h 192"/>
                  <a:gd name="T20" fmla="*/ 10 w 816"/>
                  <a:gd name="T21" fmla="*/ 5 h 192"/>
                  <a:gd name="T22" fmla="*/ 11 w 816"/>
                  <a:gd name="T23" fmla="*/ 5 h 192"/>
                  <a:gd name="T24" fmla="*/ 12 w 816"/>
                  <a:gd name="T25" fmla="*/ 4 h 192"/>
                  <a:gd name="T26" fmla="*/ 13 w 816"/>
                  <a:gd name="T27" fmla="*/ 4 h 192"/>
                  <a:gd name="T28" fmla="*/ 15 w 816"/>
                  <a:gd name="T29" fmla="*/ 4 h 192"/>
                  <a:gd name="T30" fmla="*/ 15 w 816"/>
                  <a:gd name="T31" fmla="*/ 4 h 192"/>
                  <a:gd name="T32" fmla="*/ 16 w 816"/>
                  <a:gd name="T33" fmla="*/ 4 h 192"/>
                  <a:gd name="T34" fmla="*/ 17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48" name="Oval 142"/>
              <p:cNvSpPr>
                <a:spLocks noChangeArrowheads="1"/>
              </p:cNvSpPr>
              <p:nvPr/>
            </p:nvSpPr>
            <p:spPr bwMode="auto">
              <a:xfrm>
                <a:off x="6010979" y="1893754"/>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49" name="Freeform 143"/>
              <p:cNvSpPr>
                <a:spLocks/>
              </p:cNvSpPr>
              <p:nvPr/>
            </p:nvSpPr>
            <p:spPr bwMode="auto">
              <a:xfrm>
                <a:off x="6010979" y="1893754"/>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50" name="Freeform 144"/>
              <p:cNvSpPr>
                <a:spLocks/>
              </p:cNvSpPr>
              <p:nvPr/>
            </p:nvSpPr>
            <p:spPr bwMode="auto">
              <a:xfrm>
                <a:off x="6014130" y="1961869"/>
                <a:ext cx="376534" cy="91631"/>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8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9 w 816"/>
                  <a:gd name="T67" fmla="*/ 3 h 192"/>
                  <a:gd name="T68" fmla="*/ 7 w 816"/>
                  <a:gd name="T69" fmla="*/ 3 h 192"/>
                  <a:gd name="T70" fmla="*/ 6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51" name="Oval 145"/>
              <p:cNvSpPr>
                <a:spLocks noChangeArrowheads="1"/>
              </p:cNvSpPr>
              <p:nvPr/>
            </p:nvSpPr>
            <p:spPr bwMode="auto">
              <a:xfrm>
                <a:off x="6007041" y="1859696"/>
                <a:ext cx="383624" cy="132987"/>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52" name="Freeform 146"/>
              <p:cNvSpPr>
                <a:spLocks/>
              </p:cNvSpPr>
              <p:nvPr/>
            </p:nvSpPr>
            <p:spPr bwMode="auto">
              <a:xfrm>
                <a:off x="6007041" y="1859696"/>
                <a:ext cx="383624" cy="132987"/>
              </a:xfrm>
              <a:custGeom>
                <a:avLst/>
                <a:gdLst>
                  <a:gd name="T0" fmla="*/ 12 w 832"/>
                  <a:gd name="T1" fmla="*/ 1 h 280"/>
                  <a:gd name="T2" fmla="*/ 15 w 832"/>
                  <a:gd name="T3" fmla="*/ 1 h 280"/>
                  <a:gd name="T4" fmla="*/ 17 w 832"/>
                  <a:gd name="T5" fmla="*/ 1 h 280"/>
                  <a:gd name="T6" fmla="*/ 18 w 832"/>
                  <a:gd name="T7" fmla="*/ 2 h 280"/>
                  <a:gd name="T8" fmla="*/ 19 w 832"/>
                  <a:gd name="T9" fmla="*/ 3 h 280"/>
                  <a:gd name="T10" fmla="*/ 19 w 832"/>
                  <a:gd name="T11" fmla="*/ 4 h 280"/>
                  <a:gd name="T12" fmla="*/ 19 w 832"/>
                  <a:gd name="T13" fmla="*/ 5 h 280"/>
                  <a:gd name="T14" fmla="*/ 17 w 832"/>
                  <a:gd name="T15" fmla="*/ 5 h 280"/>
                  <a:gd name="T16" fmla="*/ 15 w 832"/>
                  <a:gd name="T17" fmla="*/ 6 h 280"/>
                  <a:gd name="T18" fmla="*/ 13 w 832"/>
                  <a:gd name="T19" fmla="*/ 6 h 280"/>
                  <a:gd name="T20" fmla="*/ 10 w 832"/>
                  <a:gd name="T21" fmla="*/ 6 h 280"/>
                  <a:gd name="T22" fmla="*/ 7 w 832"/>
                  <a:gd name="T23" fmla="*/ 6 h 280"/>
                  <a:gd name="T24" fmla="*/ 5 w 832"/>
                  <a:gd name="T25" fmla="*/ 6 h 280"/>
                  <a:gd name="T26" fmla="*/ 2 w 832"/>
                  <a:gd name="T27" fmla="*/ 5 h 280"/>
                  <a:gd name="T28" fmla="*/ 1 w 832"/>
                  <a:gd name="T29" fmla="*/ 5 h 280"/>
                  <a:gd name="T30" fmla="*/ 1 w 832"/>
                  <a:gd name="T31" fmla="*/ 4 h 280"/>
                  <a:gd name="T32" fmla="*/ 1 w 832"/>
                  <a:gd name="T33" fmla="*/ 3 h 280"/>
                  <a:gd name="T34" fmla="*/ 1 w 832"/>
                  <a:gd name="T35" fmla="*/ 2 h 280"/>
                  <a:gd name="T36" fmla="*/ 3 w 832"/>
                  <a:gd name="T37" fmla="*/ 1 h 280"/>
                  <a:gd name="T38" fmla="*/ 5 w 832"/>
                  <a:gd name="T39" fmla="*/ 1 h 280"/>
                  <a:gd name="T40" fmla="*/ 8 w 832"/>
                  <a:gd name="T41" fmla="*/ 1 h 280"/>
                  <a:gd name="T42" fmla="*/ 10 w 832"/>
                  <a:gd name="T43" fmla="*/ 0 h 280"/>
                  <a:gd name="T44" fmla="*/ 13 w 832"/>
                  <a:gd name="T45" fmla="*/ 1 h 280"/>
                  <a:gd name="T46" fmla="*/ 15 w 832"/>
                  <a:gd name="T47" fmla="*/ 1 h 280"/>
                  <a:gd name="T48" fmla="*/ 18 w 832"/>
                  <a:gd name="T49" fmla="*/ 1 h 280"/>
                  <a:gd name="T50" fmla="*/ 19 w 832"/>
                  <a:gd name="T51" fmla="*/ 2 h 280"/>
                  <a:gd name="T52" fmla="*/ 19 w 832"/>
                  <a:gd name="T53" fmla="*/ 3 h 280"/>
                  <a:gd name="T54" fmla="*/ 19 w 832"/>
                  <a:gd name="T55" fmla="*/ 4 h 280"/>
                  <a:gd name="T56" fmla="*/ 19 w 832"/>
                  <a:gd name="T57" fmla="*/ 5 h 280"/>
                  <a:gd name="T58" fmla="*/ 17 w 832"/>
                  <a:gd name="T59" fmla="*/ 6 h 280"/>
                  <a:gd name="T60" fmla="*/ 15 w 832"/>
                  <a:gd name="T61" fmla="*/ 6 h 280"/>
                  <a:gd name="T62" fmla="*/ 12 w 832"/>
                  <a:gd name="T63" fmla="*/ 6 h 280"/>
                  <a:gd name="T64" fmla="*/ 9 w 832"/>
                  <a:gd name="T65" fmla="*/ 6 h 280"/>
                  <a:gd name="T66" fmla="*/ 6 w 832"/>
                  <a:gd name="T67" fmla="*/ 6 h 280"/>
                  <a:gd name="T68" fmla="*/ 4 w 832"/>
                  <a:gd name="T69" fmla="*/ 6 h 280"/>
                  <a:gd name="T70" fmla="*/ 2 w 832"/>
                  <a:gd name="T71" fmla="*/ 5 h 280"/>
                  <a:gd name="T72" fmla="*/ 1 w 832"/>
                  <a:gd name="T73" fmla="*/ 5 h 280"/>
                  <a:gd name="T74" fmla="*/ 0 w 832"/>
                  <a:gd name="T75" fmla="*/ 4 h 280"/>
                  <a:gd name="T76" fmla="*/ 1 w 832"/>
                  <a:gd name="T77" fmla="*/ 2 h 280"/>
                  <a:gd name="T78" fmla="*/ 2 w 832"/>
                  <a:gd name="T79" fmla="*/ 2 h 280"/>
                  <a:gd name="T80" fmla="*/ 4 w 832"/>
                  <a:gd name="T81" fmla="*/ 1 h 280"/>
                  <a:gd name="T82" fmla="*/ 6 w 832"/>
                  <a:gd name="T83" fmla="*/ 1 h 280"/>
                  <a:gd name="T84" fmla="*/ 9 w 832"/>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80"/>
                  <a:gd name="T131" fmla="*/ 832 w 832"/>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80">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8"/>
                    </a:lnTo>
                    <a:lnTo>
                      <a:pt x="808" y="96"/>
                    </a:lnTo>
                    <a:lnTo>
                      <a:pt x="816" y="112"/>
                    </a:lnTo>
                    <a:lnTo>
                      <a:pt x="824" y="128"/>
                    </a:lnTo>
                    <a:lnTo>
                      <a:pt x="824" y="144"/>
                    </a:lnTo>
                    <a:lnTo>
                      <a:pt x="824" y="152"/>
                    </a:lnTo>
                    <a:lnTo>
                      <a:pt x="816" y="168"/>
                    </a:lnTo>
                    <a:lnTo>
                      <a:pt x="808" y="184"/>
                    </a:lnTo>
                    <a:lnTo>
                      <a:pt x="792" y="192"/>
                    </a:lnTo>
                    <a:lnTo>
                      <a:pt x="776" y="208"/>
                    </a:lnTo>
                    <a:lnTo>
                      <a:pt x="752" y="208"/>
                    </a:lnTo>
                    <a:lnTo>
                      <a:pt x="728" y="224"/>
                    </a:lnTo>
                    <a:lnTo>
                      <a:pt x="704" y="232"/>
                    </a:lnTo>
                    <a:lnTo>
                      <a:pt x="672" y="240"/>
                    </a:lnTo>
                    <a:lnTo>
                      <a:pt x="640"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92" y="248"/>
                    </a:lnTo>
                    <a:lnTo>
                      <a:pt x="160" y="240"/>
                    </a:lnTo>
                    <a:lnTo>
                      <a:pt x="128" y="232"/>
                    </a:lnTo>
                    <a:lnTo>
                      <a:pt x="104" y="224"/>
                    </a:lnTo>
                    <a:lnTo>
                      <a:pt x="80" y="208"/>
                    </a:lnTo>
                    <a:lnTo>
                      <a:pt x="56" y="208"/>
                    </a:lnTo>
                    <a:lnTo>
                      <a:pt x="40" y="192"/>
                    </a:lnTo>
                    <a:lnTo>
                      <a:pt x="24" y="184"/>
                    </a:lnTo>
                    <a:lnTo>
                      <a:pt x="16" y="168"/>
                    </a:lnTo>
                    <a:lnTo>
                      <a:pt x="8" y="152"/>
                    </a:lnTo>
                    <a:lnTo>
                      <a:pt x="8" y="144"/>
                    </a:lnTo>
                    <a:lnTo>
                      <a:pt x="8" y="128"/>
                    </a:lnTo>
                    <a:lnTo>
                      <a:pt x="16" y="112"/>
                    </a:lnTo>
                    <a:lnTo>
                      <a:pt x="24" y="96"/>
                    </a:lnTo>
                    <a:lnTo>
                      <a:pt x="40" y="88"/>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8"/>
                    </a:lnTo>
                    <a:lnTo>
                      <a:pt x="816" y="96"/>
                    </a:lnTo>
                    <a:lnTo>
                      <a:pt x="824" y="112"/>
                    </a:lnTo>
                    <a:lnTo>
                      <a:pt x="832" y="128"/>
                    </a:lnTo>
                    <a:lnTo>
                      <a:pt x="832" y="144"/>
                    </a:lnTo>
                    <a:lnTo>
                      <a:pt x="832" y="152"/>
                    </a:lnTo>
                    <a:lnTo>
                      <a:pt x="824" y="168"/>
                    </a:lnTo>
                    <a:lnTo>
                      <a:pt x="816" y="184"/>
                    </a:lnTo>
                    <a:lnTo>
                      <a:pt x="800" y="192"/>
                    </a:lnTo>
                    <a:lnTo>
                      <a:pt x="784" y="208"/>
                    </a:lnTo>
                    <a:lnTo>
                      <a:pt x="760" y="216"/>
                    </a:lnTo>
                    <a:lnTo>
                      <a:pt x="736" y="232"/>
                    </a:lnTo>
                    <a:lnTo>
                      <a:pt x="712" y="240"/>
                    </a:lnTo>
                    <a:lnTo>
                      <a:pt x="680" y="248"/>
                    </a:lnTo>
                    <a:lnTo>
                      <a:pt x="648" y="256"/>
                    </a:lnTo>
                    <a:lnTo>
                      <a:pt x="608" y="264"/>
                    </a:lnTo>
                    <a:lnTo>
                      <a:pt x="576" y="272"/>
                    </a:lnTo>
                    <a:lnTo>
                      <a:pt x="536" y="272"/>
                    </a:lnTo>
                    <a:lnTo>
                      <a:pt x="496" y="280"/>
                    </a:lnTo>
                    <a:lnTo>
                      <a:pt x="456" y="280"/>
                    </a:lnTo>
                    <a:lnTo>
                      <a:pt x="416" y="280"/>
                    </a:lnTo>
                    <a:lnTo>
                      <a:pt x="376" y="280"/>
                    </a:lnTo>
                    <a:lnTo>
                      <a:pt x="336" y="280"/>
                    </a:lnTo>
                    <a:lnTo>
                      <a:pt x="296" y="272"/>
                    </a:lnTo>
                    <a:lnTo>
                      <a:pt x="256" y="272"/>
                    </a:lnTo>
                    <a:lnTo>
                      <a:pt x="224" y="264"/>
                    </a:lnTo>
                    <a:lnTo>
                      <a:pt x="184" y="256"/>
                    </a:lnTo>
                    <a:lnTo>
                      <a:pt x="152" y="248"/>
                    </a:lnTo>
                    <a:lnTo>
                      <a:pt x="120" y="240"/>
                    </a:lnTo>
                    <a:lnTo>
                      <a:pt x="96" y="232"/>
                    </a:lnTo>
                    <a:lnTo>
                      <a:pt x="72" y="216"/>
                    </a:lnTo>
                    <a:lnTo>
                      <a:pt x="48" y="208"/>
                    </a:lnTo>
                    <a:lnTo>
                      <a:pt x="32" y="192"/>
                    </a:lnTo>
                    <a:lnTo>
                      <a:pt x="16" y="184"/>
                    </a:lnTo>
                    <a:lnTo>
                      <a:pt x="8" y="168"/>
                    </a:lnTo>
                    <a:lnTo>
                      <a:pt x="0" y="152"/>
                    </a:lnTo>
                    <a:lnTo>
                      <a:pt x="0" y="144"/>
                    </a:lnTo>
                    <a:lnTo>
                      <a:pt x="0" y="128"/>
                    </a:lnTo>
                    <a:lnTo>
                      <a:pt x="8" y="112"/>
                    </a:lnTo>
                    <a:lnTo>
                      <a:pt x="16" y="96"/>
                    </a:lnTo>
                    <a:lnTo>
                      <a:pt x="32" y="88"/>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53" name="Freeform 147"/>
              <p:cNvSpPr>
                <a:spLocks/>
              </p:cNvSpPr>
              <p:nvPr/>
            </p:nvSpPr>
            <p:spPr bwMode="auto">
              <a:xfrm>
                <a:off x="6010979" y="1927812"/>
                <a:ext cx="375746" cy="91631"/>
              </a:xfrm>
              <a:custGeom>
                <a:avLst/>
                <a:gdLst>
                  <a:gd name="T0" fmla="*/ 0 w 816"/>
                  <a:gd name="T1" fmla="*/ 0 h 192"/>
                  <a:gd name="T2" fmla="*/ 0 w 816"/>
                  <a:gd name="T3" fmla="*/ 2 h 192"/>
                  <a:gd name="T4" fmla="*/ 1 w 816"/>
                  <a:gd name="T5" fmla="*/ 2 h 192"/>
                  <a:gd name="T6" fmla="*/ 1 w 816"/>
                  <a:gd name="T7" fmla="*/ 3 h 192"/>
                  <a:gd name="T8" fmla="*/ 2 w 816"/>
                  <a:gd name="T9" fmla="*/ 3 h 192"/>
                  <a:gd name="T10" fmla="*/ 3 w 816"/>
                  <a:gd name="T11" fmla="*/ 4 h 192"/>
                  <a:gd name="T12" fmla="*/ 5 w 816"/>
                  <a:gd name="T13" fmla="*/ 4 h 192"/>
                  <a:gd name="T14" fmla="*/ 6 w 816"/>
                  <a:gd name="T15" fmla="*/ 5 h 192"/>
                  <a:gd name="T16" fmla="*/ 7 w 816"/>
                  <a:gd name="T17" fmla="*/ 5 h 192"/>
                  <a:gd name="T18" fmla="*/ 9 w 816"/>
                  <a:gd name="T19" fmla="*/ 5 h 192"/>
                  <a:gd name="T20" fmla="*/ 10 w 816"/>
                  <a:gd name="T21" fmla="*/ 5 h 192"/>
                  <a:gd name="T22" fmla="*/ 11 w 816"/>
                  <a:gd name="T23" fmla="*/ 5 h 192"/>
                  <a:gd name="T24" fmla="*/ 12 w 816"/>
                  <a:gd name="T25" fmla="*/ 5 h 192"/>
                  <a:gd name="T26" fmla="*/ 13 w 816"/>
                  <a:gd name="T27" fmla="*/ 5 h 192"/>
                  <a:gd name="T28" fmla="*/ 15 w 816"/>
                  <a:gd name="T29" fmla="*/ 4 h 192"/>
                  <a:gd name="T30" fmla="*/ 15 w 816"/>
                  <a:gd name="T31" fmla="*/ 4 h 192"/>
                  <a:gd name="T32" fmla="*/ 16 w 816"/>
                  <a:gd name="T33" fmla="*/ 4 h 192"/>
                  <a:gd name="T34" fmla="*/ 17 w 816"/>
                  <a:gd name="T35" fmla="*/ 3 h 192"/>
                  <a:gd name="T36" fmla="*/ 18 w 816"/>
                  <a:gd name="T37" fmla="*/ 3 h 192"/>
                  <a:gd name="T38" fmla="*/ 19 w 816"/>
                  <a:gd name="T39" fmla="*/ 2 h 192"/>
                  <a:gd name="T40" fmla="*/ 19 w 816"/>
                  <a:gd name="T41" fmla="*/ 2 h 192"/>
                  <a:gd name="T42" fmla="*/ 19 w 816"/>
                  <a:gd name="T43" fmla="*/ 0 h 192"/>
                  <a:gd name="T44" fmla="*/ 19 w 816"/>
                  <a:gd name="T45" fmla="*/ 1 h 192"/>
                  <a:gd name="T46" fmla="*/ 19 w 816"/>
                  <a:gd name="T47" fmla="*/ 1 h 192"/>
                  <a:gd name="T48" fmla="*/ 18 w 816"/>
                  <a:gd name="T49" fmla="*/ 1 h 192"/>
                  <a:gd name="T50" fmla="*/ 17 w 816"/>
                  <a:gd name="T51" fmla="*/ 2 h 192"/>
                  <a:gd name="T52" fmla="*/ 16 w 816"/>
                  <a:gd name="T53" fmla="*/ 2 h 192"/>
                  <a:gd name="T54" fmla="*/ 15 w 816"/>
                  <a:gd name="T55" fmla="*/ 2 h 192"/>
                  <a:gd name="T56" fmla="*/ 15 w 816"/>
                  <a:gd name="T57" fmla="*/ 2 h 192"/>
                  <a:gd name="T58" fmla="*/ 13 w 816"/>
                  <a:gd name="T59" fmla="*/ 3 h 192"/>
                  <a:gd name="T60" fmla="*/ 12 w 816"/>
                  <a:gd name="T61" fmla="*/ 3 h 192"/>
                  <a:gd name="T62" fmla="*/ 11 w 816"/>
                  <a:gd name="T63" fmla="*/ 3 h 192"/>
                  <a:gd name="T64" fmla="*/ 9 w 816"/>
                  <a:gd name="T65" fmla="*/ 3 h 192"/>
                  <a:gd name="T66" fmla="*/ 8 w 816"/>
                  <a:gd name="T67" fmla="*/ 3 h 192"/>
                  <a:gd name="T68" fmla="*/ 7 w 816"/>
                  <a:gd name="T69" fmla="*/ 3 h 192"/>
                  <a:gd name="T70" fmla="*/ 5 w 816"/>
                  <a:gd name="T71" fmla="*/ 3 h 192"/>
                  <a:gd name="T72" fmla="*/ 5 w 816"/>
                  <a:gd name="T73" fmla="*/ 2 h 192"/>
                  <a:gd name="T74" fmla="*/ 4 w 816"/>
                  <a:gd name="T75" fmla="*/ 2 h 192"/>
                  <a:gd name="T76" fmla="*/ 2 w 816"/>
                  <a:gd name="T77" fmla="*/ 2 h 192"/>
                  <a:gd name="T78" fmla="*/ 2 w 816"/>
                  <a:gd name="T79" fmla="*/ 2 h 192"/>
                  <a:gd name="T80" fmla="*/ 1 w 816"/>
                  <a:gd name="T81" fmla="*/ 1 h 192"/>
                  <a:gd name="T82" fmla="*/ 1 w 816"/>
                  <a:gd name="T83" fmla="*/ 1 h 192"/>
                  <a:gd name="T84" fmla="*/ 0 w 8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192"/>
                  <a:gd name="T131" fmla="*/ 816 w 816"/>
                  <a:gd name="T132" fmla="*/ 192 h 1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192">
                    <a:moveTo>
                      <a:pt x="0" y="0"/>
                    </a:moveTo>
                    <a:lnTo>
                      <a:pt x="0" y="64"/>
                    </a:lnTo>
                    <a:lnTo>
                      <a:pt x="16" y="96"/>
                    </a:lnTo>
                    <a:lnTo>
                      <a:pt x="40" y="120"/>
                    </a:lnTo>
                    <a:lnTo>
                      <a:pt x="80" y="136"/>
                    </a:lnTo>
                    <a:lnTo>
                      <a:pt x="128" y="160"/>
                    </a:lnTo>
                    <a:lnTo>
                      <a:pt x="184" y="168"/>
                    </a:lnTo>
                    <a:lnTo>
                      <a:pt x="248" y="184"/>
                    </a:lnTo>
                    <a:lnTo>
                      <a:pt x="304" y="192"/>
                    </a:lnTo>
                    <a:lnTo>
                      <a:pt x="368" y="192"/>
                    </a:lnTo>
                    <a:lnTo>
                      <a:pt x="424" y="192"/>
                    </a:lnTo>
                    <a:lnTo>
                      <a:pt x="480" y="192"/>
                    </a:lnTo>
                    <a:lnTo>
                      <a:pt x="528" y="184"/>
                    </a:lnTo>
                    <a:lnTo>
                      <a:pt x="576" y="184"/>
                    </a:lnTo>
                    <a:lnTo>
                      <a:pt x="616" y="176"/>
                    </a:lnTo>
                    <a:lnTo>
                      <a:pt x="656" y="168"/>
                    </a:lnTo>
                    <a:lnTo>
                      <a:pt x="696" y="152"/>
                    </a:lnTo>
                    <a:lnTo>
                      <a:pt x="736" y="136"/>
                    </a:lnTo>
                    <a:lnTo>
                      <a:pt x="768" y="120"/>
                    </a:lnTo>
                    <a:lnTo>
                      <a:pt x="800" y="96"/>
                    </a:lnTo>
                    <a:lnTo>
                      <a:pt x="816" y="64"/>
                    </a:lnTo>
                    <a:lnTo>
                      <a:pt x="816" y="0"/>
                    </a:lnTo>
                    <a:lnTo>
                      <a:pt x="808" y="16"/>
                    </a:lnTo>
                    <a:lnTo>
                      <a:pt x="792" y="32"/>
                    </a:lnTo>
                    <a:lnTo>
                      <a:pt x="760" y="56"/>
                    </a:lnTo>
                    <a:lnTo>
                      <a:pt x="728" y="72"/>
                    </a:lnTo>
                    <a:lnTo>
                      <a:pt x="680" y="88"/>
                    </a:lnTo>
                    <a:lnTo>
                      <a:pt x="648" y="96"/>
                    </a:lnTo>
                    <a:lnTo>
                      <a:pt x="608" y="104"/>
                    </a:lnTo>
                    <a:lnTo>
                      <a:pt x="560" y="112"/>
                    </a:lnTo>
                    <a:lnTo>
                      <a:pt x="496" y="120"/>
                    </a:lnTo>
                    <a:lnTo>
                      <a:pt x="456" y="120"/>
                    </a:lnTo>
                    <a:lnTo>
                      <a:pt x="408" y="120"/>
                    </a:lnTo>
                    <a:lnTo>
                      <a:pt x="352" y="120"/>
                    </a:lnTo>
                    <a:lnTo>
                      <a:pt x="296" y="120"/>
                    </a:lnTo>
                    <a:lnTo>
                      <a:pt x="240" y="112"/>
                    </a:lnTo>
                    <a:lnTo>
                      <a:pt x="184" y="96"/>
                    </a:lnTo>
                    <a:lnTo>
                      <a:pt x="144" y="88"/>
                    </a:lnTo>
                    <a:lnTo>
                      <a:pt x="104" y="80"/>
                    </a:lnTo>
                    <a:lnTo>
                      <a:pt x="72" y="64"/>
                    </a:lnTo>
                    <a:lnTo>
                      <a:pt x="40" y="48"/>
                    </a:lnTo>
                    <a:lnTo>
                      <a:pt x="16" y="24"/>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54" name="Oval 148"/>
              <p:cNvSpPr>
                <a:spLocks noChangeArrowheads="1"/>
              </p:cNvSpPr>
              <p:nvPr/>
            </p:nvSpPr>
            <p:spPr bwMode="auto">
              <a:xfrm>
                <a:off x="5981046" y="1821584"/>
                <a:ext cx="383624" cy="128932"/>
              </a:xfrm>
              <a:prstGeom prst="ellipse">
                <a:avLst/>
              </a:pr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55" name="Freeform 149"/>
              <p:cNvSpPr>
                <a:spLocks/>
              </p:cNvSpPr>
              <p:nvPr/>
            </p:nvSpPr>
            <p:spPr bwMode="auto">
              <a:xfrm>
                <a:off x="5981046" y="1821584"/>
                <a:ext cx="383624" cy="128932"/>
              </a:xfrm>
              <a:custGeom>
                <a:avLst/>
                <a:gdLst>
                  <a:gd name="T0" fmla="*/ 12 w 832"/>
                  <a:gd name="T1" fmla="*/ 1 h 272"/>
                  <a:gd name="T2" fmla="*/ 15 w 832"/>
                  <a:gd name="T3" fmla="*/ 1 h 272"/>
                  <a:gd name="T4" fmla="*/ 17 w 832"/>
                  <a:gd name="T5" fmla="*/ 1 h 272"/>
                  <a:gd name="T6" fmla="*/ 18 w 832"/>
                  <a:gd name="T7" fmla="*/ 2 h 272"/>
                  <a:gd name="T8" fmla="*/ 19 w 832"/>
                  <a:gd name="T9" fmla="*/ 3 h 272"/>
                  <a:gd name="T10" fmla="*/ 19 w 832"/>
                  <a:gd name="T11" fmla="*/ 4 h 272"/>
                  <a:gd name="T12" fmla="*/ 19 w 832"/>
                  <a:gd name="T13" fmla="*/ 5 h 272"/>
                  <a:gd name="T14" fmla="*/ 17 w 832"/>
                  <a:gd name="T15" fmla="*/ 5 h 272"/>
                  <a:gd name="T16" fmla="*/ 15 w 832"/>
                  <a:gd name="T17" fmla="*/ 5 h 272"/>
                  <a:gd name="T18" fmla="*/ 13 w 832"/>
                  <a:gd name="T19" fmla="*/ 6 h 272"/>
                  <a:gd name="T20" fmla="*/ 10 w 832"/>
                  <a:gd name="T21" fmla="*/ 6 h 272"/>
                  <a:gd name="T22" fmla="*/ 7 w 832"/>
                  <a:gd name="T23" fmla="*/ 6 h 272"/>
                  <a:gd name="T24" fmla="*/ 5 w 832"/>
                  <a:gd name="T25" fmla="*/ 5 h 272"/>
                  <a:gd name="T26" fmla="*/ 2 w 832"/>
                  <a:gd name="T27" fmla="*/ 5 h 272"/>
                  <a:gd name="T28" fmla="*/ 1 w 832"/>
                  <a:gd name="T29" fmla="*/ 5 h 272"/>
                  <a:gd name="T30" fmla="*/ 1 w 832"/>
                  <a:gd name="T31" fmla="*/ 4 h 272"/>
                  <a:gd name="T32" fmla="*/ 1 w 832"/>
                  <a:gd name="T33" fmla="*/ 3 h 272"/>
                  <a:gd name="T34" fmla="*/ 1 w 832"/>
                  <a:gd name="T35" fmla="*/ 2 h 272"/>
                  <a:gd name="T36" fmla="*/ 3 w 832"/>
                  <a:gd name="T37" fmla="*/ 1 h 272"/>
                  <a:gd name="T38" fmla="*/ 5 w 832"/>
                  <a:gd name="T39" fmla="*/ 1 h 272"/>
                  <a:gd name="T40" fmla="*/ 8 w 832"/>
                  <a:gd name="T41" fmla="*/ 1 h 272"/>
                  <a:gd name="T42" fmla="*/ 10 w 832"/>
                  <a:gd name="T43" fmla="*/ 0 h 272"/>
                  <a:gd name="T44" fmla="*/ 13 w 832"/>
                  <a:gd name="T45" fmla="*/ 1 h 272"/>
                  <a:gd name="T46" fmla="*/ 15 w 832"/>
                  <a:gd name="T47" fmla="*/ 1 h 272"/>
                  <a:gd name="T48" fmla="*/ 18 w 832"/>
                  <a:gd name="T49" fmla="*/ 1 h 272"/>
                  <a:gd name="T50" fmla="*/ 19 w 832"/>
                  <a:gd name="T51" fmla="*/ 2 h 272"/>
                  <a:gd name="T52" fmla="*/ 19 w 832"/>
                  <a:gd name="T53" fmla="*/ 3 h 272"/>
                  <a:gd name="T54" fmla="*/ 19 w 832"/>
                  <a:gd name="T55" fmla="*/ 4 h 272"/>
                  <a:gd name="T56" fmla="*/ 19 w 832"/>
                  <a:gd name="T57" fmla="*/ 5 h 272"/>
                  <a:gd name="T58" fmla="*/ 17 w 832"/>
                  <a:gd name="T59" fmla="*/ 5 h 272"/>
                  <a:gd name="T60" fmla="*/ 15 w 832"/>
                  <a:gd name="T61" fmla="*/ 6 h 272"/>
                  <a:gd name="T62" fmla="*/ 12 w 832"/>
                  <a:gd name="T63" fmla="*/ 6 h 272"/>
                  <a:gd name="T64" fmla="*/ 9 w 832"/>
                  <a:gd name="T65" fmla="*/ 6 h 272"/>
                  <a:gd name="T66" fmla="*/ 6 w 832"/>
                  <a:gd name="T67" fmla="*/ 6 h 272"/>
                  <a:gd name="T68" fmla="*/ 4 w 832"/>
                  <a:gd name="T69" fmla="*/ 5 h 272"/>
                  <a:gd name="T70" fmla="*/ 2 w 832"/>
                  <a:gd name="T71" fmla="*/ 5 h 272"/>
                  <a:gd name="T72" fmla="*/ 1 w 832"/>
                  <a:gd name="T73" fmla="*/ 4 h 272"/>
                  <a:gd name="T74" fmla="*/ 0 w 832"/>
                  <a:gd name="T75" fmla="*/ 3 h 272"/>
                  <a:gd name="T76" fmla="*/ 1 w 832"/>
                  <a:gd name="T77" fmla="*/ 2 h 272"/>
                  <a:gd name="T78" fmla="*/ 2 w 832"/>
                  <a:gd name="T79" fmla="*/ 2 h 272"/>
                  <a:gd name="T80" fmla="*/ 4 w 832"/>
                  <a:gd name="T81" fmla="*/ 1 h 272"/>
                  <a:gd name="T82" fmla="*/ 6 w 832"/>
                  <a:gd name="T83" fmla="*/ 1 h 272"/>
                  <a:gd name="T84" fmla="*/ 9 w 832"/>
                  <a:gd name="T85" fmla="*/ 0 h 27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2"/>
                  <a:gd name="T130" fmla="*/ 0 h 272"/>
                  <a:gd name="T131" fmla="*/ 832 w 832"/>
                  <a:gd name="T132" fmla="*/ 272 h 27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2" h="272">
                    <a:moveTo>
                      <a:pt x="416" y="8"/>
                    </a:moveTo>
                    <a:lnTo>
                      <a:pt x="456" y="8"/>
                    </a:lnTo>
                    <a:lnTo>
                      <a:pt x="496" y="8"/>
                    </a:lnTo>
                    <a:lnTo>
                      <a:pt x="536" y="16"/>
                    </a:lnTo>
                    <a:lnTo>
                      <a:pt x="576" y="16"/>
                    </a:lnTo>
                    <a:lnTo>
                      <a:pt x="608" y="24"/>
                    </a:lnTo>
                    <a:lnTo>
                      <a:pt x="640" y="32"/>
                    </a:lnTo>
                    <a:lnTo>
                      <a:pt x="672" y="40"/>
                    </a:lnTo>
                    <a:lnTo>
                      <a:pt x="704" y="48"/>
                    </a:lnTo>
                    <a:lnTo>
                      <a:pt x="728" y="56"/>
                    </a:lnTo>
                    <a:lnTo>
                      <a:pt x="752" y="72"/>
                    </a:lnTo>
                    <a:lnTo>
                      <a:pt x="776" y="72"/>
                    </a:lnTo>
                    <a:lnTo>
                      <a:pt x="792" y="80"/>
                    </a:lnTo>
                    <a:lnTo>
                      <a:pt x="808" y="96"/>
                    </a:lnTo>
                    <a:lnTo>
                      <a:pt x="816" y="112"/>
                    </a:lnTo>
                    <a:lnTo>
                      <a:pt x="824" y="120"/>
                    </a:lnTo>
                    <a:lnTo>
                      <a:pt x="824" y="136"/>
                    </a:lnTo>
                    <a:lnTo>
                      <a:pt x="824" y="152"/>
                    </a:lnTo>
                    <a:lnTo>
                      <a:pt x="816" y="160"/>
                    </a:lnTo>
                    <a:lnTo>
                      <a:pt x="808" y="176"/>
                    </a:lnTo>
                    <a:lnTo>
                      <a:pt x="792" y="192"/>
                    </a:lnTo>
                    <a:lnTo>
                      <a:pt x="776" y="200"/>
                    </a:lnTo>
                    <a:lnTo>
                      <a:pt x="752" y="200"/>
                    </a:lnTo>
                    <a:lnTo>
                      <a:pt x="728" y="216"/>
                    </a:lnTo>
                    <a:lnTo>
                      <a:pt x="704" y="224"/>
                    </a:lnTo>
                    <a:lnTo>
                      <a:pt x="672" y="232"/>
                    </a:lnTo>
                    <a:lnTo>
                      <a:pt x="640" y="240"/>
                    </a:lnTo>
                    <a:lnTo>
                      <a:pt x="608" y="248"/>
                    </a:lnTo>
                    <a:lnTo>
                      <a:pt x="576" y="256"/>
                    </a:lnTo>
                    <a:lnTo>
                      <a:pt x="536" y="256"/>
                    </a:lnTo>
                    <a:lnTo>
                      <a:pt x="496" y="264"/>
                    </a:lnTo>
                    <a:lnTo>
                      <a:pt x="456" y="264"/>
                    </a:lnTo>
                    <a:lnTo>
                      <a:pt x="416" y="264"/>
                    </a:lnTo>
                    <a:lnTo>
                      <a:pt x="376" y="264"/>
                    </a:lnTo>
                    <a:lnTo>
                      <a:pt x="336" y="264"/>
                    </a:lnTo>
                    <a:lnTo>
                      <a:pt x="296" y="256"/>
                    </a:lnTo>
                    <a:lnTo>
                      <a:pt x="256" y="256"/>
                    </a:lnTo>
                    <a:lnTo>
                      <a:pt x="224" y="248"/>
                    </a:lnTo>
                    <a:lnTo>
                      <a:pt x="192" y="240"/>
                    </a:lnTo>
                    <a:lnTo>
                      <a:pt x="160" y="232"/>
                    </a:lnTo>
                    <a:lnTo>
                      <a:pt x="128" y="224"/>
                    </a:lnTo>
                    <a:lnTo>
                      <a:pt x="104" y="216"/>
                    </a:lnTo>
                    <a:lnTo>
                      <a:pt x="80" y="200"/>
                    </a:lnTo>
                    <a:lnTo>
                      <a:pt x="56" y="200"/>
                    </a:lnTo>
                    <a:lnTo>
                      <a:pt x="40" y="192"/>
                    </a:lnTo>
                    <a:lnTo>
                      <a:pt x="24" y="176"/>
                    </a:lnTo>
                    <a:lnTo>
                      <a:pt x="16" y="160"/>
                    </a:lnTo>
                    <a:lnTo>
                      <a:pt x="8" y="152"/>
                    </a:lnTo>
                    <a:lnTo>
                      <a:pt x="8" y="136"/>
                    </a:lnTo>
                    <a:lnTo>
                      <a:pt x="8" y="120"/>
                    </a:lnTo>
                    <a:lnTo>
                      <a:pt x="16" y="112"/>
                    </a:lnTo>
                    <a:lnTo>
                      <a:pt x="24" y="96"/>
                    </a:lnTo>
                    <a:lnTo>
                      <a:pt x="40" y="80"/>
                    </a:lnTo>
                    <a:lnTo>
                      <a:pt x="56" y="72"/>
                    </a:lnTo>
                    <a:lnTo>
                      <a:pt x="80" y="72"/>
                    </a:lnTo>
                    <a:lnTo>
                      <a:pt x="104" y="56"/>
                    </a:lnTo>
                    <a:lnTo>
                      <a:pt x="128" y="48"/>
                    </a:lnTo>
                    <a:lnTo>
                      <a:pt x="160" y="40"/>
                    </a:lnTo>
                    <a:lnTo>
                      <a:pt x="192" y="32"/>
                    </a:lnTo>
                    <a:lnTo>
                      <a:pt x="224" y="24"/>
                    </a:lnTo>
                    <a:lnTo>
                      <a:pt x="256" y="16"/>
                    </a:lnTo>
                    <a:lnTo>
                      <a:pt x="296" y="16"/>
                    </a:lnTo>
                    <a:lnTo>
                      <a:pt x="336" y="8"/>
                    </a:lnTo>
                    <a:lnTo>
                      <a:pt x="376" y="8"/>
                    </a:lnTo>
                    <a:lnTo>
                      <a:pt x="416" y="8"/>
                    </a:lnTo>
                    <a:lnTo>
                      <a:pt x="416" y="0"/>
                    </a:lnTo>
                    <a:lnTo>
                      <a:pt x="456" y="0"/>
                    </a:lnTo>
                    <a:lnTo>
                      <a:pt x="496" y="0"/>
                    </a:lnTo>
                    <a:lnTo>
                      <a:pt x="536" y="8"/>
                    </a:lnTo>
                    <a:lnTo>
                      <a:pt x="576" y="8"/>
                    </a:lnTo>
                    <a:lnTo>
                      <a:pt x="608" y="16"/>
                    </a:lnTo>
                    <a:lnTo>
                      <a:pt x="648" y="24"/>
                    </a:lnTo>
                    <a:lnTo>
                      <a:pt x="680" y="32"/>
                    </a:lnTo>
                    <a:lnTo>
                      <a:pt x="712" y="40"/>
                    </a:lnTo>
                    <a:lnTo>
                      <a:pt x="736" y="48"/>
                    </a:lnTo>
                    <a:lnTo>
                      <a:pt x="760" y="64"/>
                    </a:lnTo>
                    <a:lnTo>
                      <a:pt x="784" y="72"/>
                    </a:lnTo>
                    <a:lnTo>
                      <a:pt x="800" y="80"/>
                    </a:lnTo>
                    <a:lnTo>
                      <a:pt x="816" y="96"/>
                    </a:lnTo>
                    <a:lnTo>
                      <a:pt x="824" y="112"/>
                    </a:lnTo>
                    <a:lnTo>
                      <a:pt x="832" y="120"/>
                    </a:lnTo>
                    <a:lnTo>
                      <a:pt x="832" y="136"/>
                    </a:lnTo>
                    <a:lnTo>
                      <a:pt x="832" y="152"/>
                    </a:lnTo>
                    <a:lnTo>
                      <a:pt x="824" y="160"/>
                    </a:lnTo>
                    <a:lnTo>
                      <a:pt x="816" y="176"/>
                    </a:lnTo>
                    <a:lnTo>
                      <a:pt x="800" y="192"/>
                    </a:lnTo>
                    <a:lnTo>
                      <a:pt x="784" y="200"/>
                    </a:lnTo>
                    <a:lnTo>
                      <a:pt x="760" y="208"/>
                    </a:lnTo>
                    <a:lnTo>
                      <a:pt x="736" y="224"/>
                    </a:lnTo>
                    <a:lnTo>
                      <a:pt x="712" y="232"/>
                    </a:lnTo>
                    <a:lnTo>
                      <a:pt x="680" y="240"/>
                    </a:lnTo>
                    <a:lnTo>
                      <a:pt x="648" y="248"/>
                    </a:lnTo>
                    <a:lnTo>
                      <a:pt x="608" y="256"/>
                    </a:lnTo>
                    <a:lnTo>
                      <a:pt x="576" y="264"/>
                    </a:lnTo>
                    <a:lnTo>
                      <a:pt x="536" y="264"/>
                    </a:lnTo>
                    <a:lnTo>
                      <a:pt x="496" y="272"/>
                    </a:lnTo>
                    <a:lnTo>
                      <a:pt x="456" y="272"/>
                    </a:lnTo>
                    <a:lnTo>
                      <a:pt x="416" y="272"/>
                    </a:lnTo>
                    <a:lnTo>
                      <a:pt x="376" y="272"/>
                    </a:lnTo>
                    <a:lnTo>
                      <a:pt x="336" y="272"/>
                    </a:lnTo>
                    <a:lnTo>
                      <a:pt x="296" y="264"/>
                    </a:lnTo>
                    <a:lnTo>
                      <a:pt x="256" y="264"/>
                    </a:lnTo>
                    <a:lnTo>
                      <a:pt x="224" y="256"/>
                    </a:lnTo>
                    <a:lnTo>
                      <a:pt x="184" y="248"/>
                    </a:lnTo>
                    <a:lnTo>
                      <a:pt x="152" y="240"/>
                    </a:lnTo>
                    <a:lnTo>
                      <a:pt x="120" y="232"/>
                    </a:lnTo>
                    <a:lnTo>
                      <a:pt x="96" y="224"/>
                    </a:lnTo>
                    <a:lnTo>
                      <a:pt x="72" y="208"/>
                    </a:lnTo>
                    <a:lnTo>
                      <a:pt x="48" y="200"/>
                    </a:lnTo>
                    <a:lnTo>
                      <a:pt x="32" y="192"/>
                    </a:lnTo>
                    <a:lnTo>
                      <a:pt x="16" y="176"/>
                    </a:lnTo>
                    <a:lnTo>
                      <a:pt x="8" y="160"/>
                    </a:lnTo>
                    <a:lnTo>
                      <a:pt x="0" y="152"/>
                    </a:lnTo>
                    <a:lnTo>
                      <a:pt x="0" y="136"/>
                    </a:lnTo>
                    <a:lnTo>
                      <a:pt x="0" y="120"/>
                    </a:lnTo>
                    <a:lnTo>
                      <a:pt x="8" y="112"/>
                    </a:lnTo>
                    <a:lnTo>
                      <a:pt x="16" y="96"/>
                    </a:lnTo>
                    <a:lnTo>
                      <a:pt x="32" y="80"/>
                    </a:lnTo>
                    <a:lnTo>
                      <a:pt x="48" y="72"/>
                    </a:lnTo>
                    <a:lnTo>
                      <a:pt x="72" y="64"/>
                    </a:lnTo>
                    <a:lnTo>
                      <a:pt x="96" y="48"/>
                    </a:lnTo>
                    <a:lnTo>
                      <a:pt x="120" y="40"/>
                    </a:lnTo>
                    <a:lnTo>
                      <a:pt x="152" y="32"/>
                    </a:lnTo>
                    <a:lnTo>
                      <a:pt x="184" y="24"/>
                    </a:lnTo>
                    <a:lnTo>
                      <a:pt x="224" y="16"/>
                    </a:lnTo>
                    <a:lnTo>
                      <a:pt x="256" y="8"/>
                    </a:lnTo>
                    <a:lnTo>
                      <a:pt x="296" y="8"/>
                    </a:lnTo>
                    <a:lnTo>
                      <a:pt x="336" y="0"/>
                    </a:lnTo>
                    <a:lnTo>
                      <a:pt x="376" y="0"/>
                    </a:lnTo>
                    <a:lnTo>
                      <a:pt x="416" y="0"/>
                    </a:lnTo>
                    <a:lnTo>
                      <a:pt x="416" y="8"/>
                    </a:lnTo>
                    <a:close/>
                  </a:path>
                </a:pathLst>
              </a:custGeom>
              <a:solidFill>
                <a:srgbClr val="F6FA46"/>
              </a:solidFill>
              <a:ln w="9525" cmpd="sng">
                <a:solidFill>
                  <a:schemeClr val="tx1"/>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sp>
            <p:nvSpPr>
              <p:cNvPr id="456" name="Freeform 150"/>
              <p:cNvSpPr>
                <a:spLocks/>
              </p:cNvSpPr>
              <p:nvPr/>
            </p:nvSpPr>
            <p:spPr bwMode="auto">
              <a:xfrm>
                <a:off x="5984984" y="1886456"/>
                <a:ext cx="376534" cy="94875"/>
              </a:xfrm>
              <a:custGeom>
                <a:avLst/>
                <a:gdLst>
                  <a:gd name="T0" fmla="*/ 0 w 816"/>
                  <a:gd name="T1" fmla="*/ 0 h 200"/>
                  <a:gd name="T2" fmla="*/ 0 w 816"/>
                  <a:gd name="T3" fmla="*/ 2 h 200"/>
                  <a:gd name="T4" fmla="*/ 1 w 816"/>
                  <a:gd name="T5" fmla="*/ 2 h 200"/>
                  <a:gd name="T6" fmla="*/ 1 w 816"/>
                  <a:gd name="T7" fmla="*/ 3 h 200"/>
                  <a:gd name="T8" fmla="*/ 2 w 816"/>
                  <a:gd name="T9" fmla="*/ 4 h 200"/>
                  <a:gd name="T10" fmla="*/ 3 w 816"/>
                  <a:gd name="T11" fmla="*/ 4 h 200"/>
                  <a:gd name="T12" fmla="*/ 5 w 816"/>
                  <a:gd name="T13" fmla="*/ 4 h 200"/>
                  <a:gd name="T14" fmla="*/ 6 w 816"/>
                  <a:gd name="T15" fmla="*/ 5 h 200"/>
                  <a:gd name="T16" fmla="*/ 7 w 816"/>
                  <a:gd name="T17" fmla="*/ 5 h 200"/>
                  <a:gd name="T18" fmla="*/ 9 w 816"/>
                  <a:gd name="T19" fmla="*/ 5 h 200"/>
                  <a:gd name="T20" fmla="*/ 10 w 816"/>
                  <a:gd name="T21" fmla="*/ 5 h 200"/>
                  <a:gd name="T22" fmla="*/ 11 w 816"/>
                  <a:gd name="T23" fmla="*/ 5 h 200"/>
                  <a:gd name="T24" fmla="*/ 12 w 816"/>
                  <a:gd name="T25" fmla="*/ 5 h 200"/>
                  <a:gd name="T26" fmla="*/ 13 w 816"/>
                  <a:gd name="T27" fmla="*/ 5 h 200"/>
                  <a:gd name="T28" fmla="*/ 15 w 816"/>
                  <a:gd name="T29" fmla="*/ 5 h 200"/>
                  <a:gd name="T30" fmla="*/ 15 w 816"/>
                  <a:gd name="T31" fmla="*/ 4 h 200"/>
                  <a:gd name="T32" fmla="*/ 16 w 816"/>
                  <a:gd name="T33" fmla="*/ 4 h 200"/>
                  <a:gd name="T34" fmla="*/ 18 w 816"/>
                  <a:gd name="T35" fmla="*/ 4 h 200"/>
                  <a:gd name="T36" fmla="*/ 18 w 816"/>
                  <a:gd name="T37" fmla="*/ 3 h 200"/>
                  <a:gd name="T38" fmla="*/ 19 w 816"/>
                  <a:gd name="T39" fmla="*/ 2 h 200"/>
                  <a:gd name="T40" fmla="*/ 19 w 816"/>
                  <a:gd name="T41" fmla="*/ 2 h 200"/>
                  <a:gd name="T42" fmla="*/ 19 w 816"/>
                  <a:gd name="T43" fmla="*/ 0 h 200"/>
                  <a:gd name="T44" fmla="*/ 19 w 816"/>
                  <a:gd name="T45" fmla="*/ 1 h 200"/>
                  <a:gd name="T46" fmla="*/ 19 w 816"/>
                  <a:gd name="T47" fmla="*/ 1 h 200"/>
                  <a:gd name="T48" fmla="*/ 18 w 816"/>
                  <a:gd name="T49" fmla="*/ 2 h 200"/>
                  <a:gd name="T50" fmla="*/ 17 w 816"/>
                  <a:gd name="T51" fmla="*/ 2 h 200"/>
                  <a:gd name="T52" fmla="*/ 16 w 816"/>
                  <a:gd name="T53" fmla="*/ 2 h 200"/>
                  <a:gd name="T54" fmla="*/ 15 w 816"/>
                  <a:gd name="T55" fmla="*/ 2 h 200"/>
                  <a:gd name="T56" fmla="*/ 15 w 816"/>
                  <a:gd name="T57" fmla="*/ 3 h 200"/>
                  <a:gd name="T58" fmla="*/ 13 w 816"/>
                  <a:gd name="T59" fmla="*/ 3 h 200"/>
                  <a:gd name="T60" fmla="*/ 12 w 816"/>
                  <a:gd name="T61" fmla="*/ 3 h 200"/>
                  <a:gd name="T62" fmla="*/ 11 w 816"/>
                  <a:gd name="T63" fmla="*/ 3 h 200"/>
                  <a:gd name="T64" fmla="*/ 9 w 816"/>
                  <a:gd name="T65" fmla="*/ 3 h 200"/>
                  <a:gd name="T66" fmla="*/ 9 w 816"/>
                  <a:gd name="T67" fmla="*/ 3 h 200"/>
                  <a:gd name="T68" fmla="*/ 7 w 816"/>
                  <a:gd name="T69" fmla="*/ 3 h 200"/>
                  <a:gd name="T70" fmla="*/ 6 w 816"/>
                  <a:gd name="T71" fmla="*/ 3 h 200"/>
                  <a:gd name="T72" fmla="*/ 5 w 816"/>
                  <a:gd name="T73" fmla="*/ 2 h 200"/>
                  <a:gd name="T74" fmla="*/ 4 w 816"/>
                  <a:gd name="T75" fmla="*/ 2 h 200"/>
                  <a:gd name="T76" fmla="*/ 2 w 816"/>
                  <a:gd name="T77" fmla="*/ 2 h 200"/>
                  <a:gd name="T78" fmla="*/ 2 w 816"/>
                  <a:gd name="T79" fmla="*/ 2 h 200"/>
                  <a:gd name="T80" fmla="*/ 1 w 816"/>
                  <a:gd name="T81" fmla="*/ 1 h 200"/>
                  <a:gd name="T82" fmla="*/ 1 w 816"/>
                  <a:gd name="T83" fmla="*/ 1 h 200"/>
                  <a:gd name="T84" fmla="*/ 0 w 816"/>
                  <a:gd name="T85" fmla="*/ 0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6"/>
                  <a:gd name="T130" fmla="*/ 0 h 200"/>
                  <a:gd name="T131" fmla="*/ 816 w 816"/>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6" h="200">
                    <a:moveTo>
                      <a:pt x="0" y="0"/>
                    </a:moveTo>
                    <a:lnTo>
                      <a:pt x="0" y="72"/>
                    </a:lnTo>
                    <a:lnTo>
                      <a:pt x="16" y="104"/>
                    </a:lnTo>
                    <a:lnTo>
                      <a:pt x="40" y="128"/>
                    </a:lnTo>
                    <a:lnTo>
                      <a:pt x="80" y="144"/>
                    </a:lnTo>
                    <a:lnTo>
                      <a:pt x="128" y="160"/>
                    </a:lnTo>
                    <a:lnTo>
                      <a:pt x="184" y="176"/>
                    </a:lnTo>
                    <a:lnTo>
                      <a:pt x="248" y="192"/>
                    </a:lnTo>
                    <a:lnTo>
                      <a:pt x="304" y="192"/>
                    </a:lnTo>
                    <a:lnTo>
                      <a:pt x="368" y="200"/>
                    </a:lnTo>
                    <a:lnTo>
                      <a:pt x="424" y="200"/>
                    </a:lnTo>
                    <a:lnTo>
                      <a:pt x="480" y="200"/>
                    </a:lnTo>
                    <a:lnTo>
                      <a:pt x="528" y="192"/>
                    </a:lnTo>
                    <a:lnTo>
                      <a:pt x="576" y="184"/>
                    </a:lnTo>
                    <a:lnTo>
                      <a:pt x="616" y="184"/>
                    </a:lnTo>
                    <a:lnTo>
                      <a:pt x="656" y="176"/>
                    </a:lnTo>
                    <a:lnTo>
                      <a:pt x="696" y="160"/>
                    </a:lnTo>
                    <a:lnTo>
                      <a:pt x="736" y="144"/>
                    </a:lnTo>
                    <a:lnTo>
                      <a:pt x="768" y="128"/>
                    </a:lnTo>
                    <a:lnTo>
                      <a:pt x="800" y="104"/>
                    </a:lnTo>
                    <a:lnTo>
                      <a:pt x="816" y="72"/>
                    </a:lnTo>
                    <a:lnTo>
                      <a:pt x="816" y="0"/>
                    </a:lnTo>
                    <a:lnTo>
                      <a:pt x="808" y="16"/>
                    </a:lnTo>
                    <a:lnTo>
                      <a:pt x="792" y="40"/>
                    </a:lnTo>
                    <a:lnTo>
                      <a:pt x="760" y="64"/>
                    </a:lnTo>
                    <a:lnTo>
                      <a:pt x="728" y="80"/>
                    </a:lnTo>
                    <a:lnTo>
                      <a:pt x="680" y="96"/>
                    </a:lnTo>
                    <a:lnTo>
                      <a:pt x="648" y="104"/>
                    </a:lnTo>
                    <a:lnTo>
                      <a:pt x="608" y="112"/>
                    </a:lnTo>
                    <a:lnTo>
                      <a:pt x="560" y="120"/>
                    </a:lnTo>
                    <a:lnTo>
                      <a:pt x="496" y="128"/>
                    </a:lnTo>
                    <a:lnTo>
                      <a:pt x="456" y="128"/>
                    </a:lnTo>
                    <a:lnTo>
                      <a:pt x="408" y="128"/>
                    </a:lnTo>
                    <a:lnTo>
                      <a:pt x="352" y="128"/>
                    </a:lnTo>
                    <a:lnTo>
                      <a:pt x="296" y="120"/>
                    </a:lnTo>
                    <a:lnTo>
                      <a:pt x="240" y="120"/>
                    </a:lnTo>
                    <a:lnTo>
                      <a:pt x="184" y="104"/>
                    </a:lnTo>
                    <a:lnTo>
                      <a:pt x="144" y="96"/>
                    </a:lnTo>
                    <a:lnTo>
                      <a:pt x="104" y="88"/>
                    </a:lnTo>
                    <a:lnTo>
                      <a:pt x="72" y="72"/>
                    </a:lnTo>
                    <a:lnTo>
                      <a:pt x="40" y="56"/>
                    </a:lnTo>
                    <a:lnTo>
                      <a:pt x="16" y="32"/>
                    </a:lnTo>
                    <a:lnTo>
                      <a:pt x="0" y="0"/>
                    </a:lnTo>
                    <a:close/>
                  </a:path>
                </a:pathLst>
              </a:custGeom>
              <a:solidFill>
                <a:srgbClr val="F6FA46"/>
              </a:solidFill>
              <a:ln w="9525" cmpd="sng">
                <a:solidFill>
                  <a:srgbClr val="000000"/>
                </a:solidFill>
                <a:round/>
                <a:headEnd/>
                <a:tailEnd/>
              </a:ln>
            </p:spPr>
            <p:txBody>
              <a:bodyPr>
                <a:prstTxWarp prst="textNoShape">
                  <a:avLst/>
                </a:prstTxWarp>
              </a:bodyPr>
              <a:lstStyle/>
              <a:p>
                <a:endParaRPr lang="en-US" sz="1200">
                  <a:latin typeface="Arial Narrow"/>
                  <a:ea typeface="Arial Narrow" pitchFamily="-111" charset="0"/>
                  <a:cs typeface="Arial Narrow"/>
                </a:endParaRPr>
              </a:p>
            </p:txBody>
          </p:sp>
        </p:grpSp>
        <p:sp>
          <p:nvSpPr>
            <p:cNvPr id="340" name="Rectangle 151"/>
            <p:cNvSpPr>
              <a:spLocks noChangeArrowheads="1"/>
            </p:cNvSpPr>
            <p:nvPr/>
          </p:nvSpPr>
          <p:spPr bwMode="auto">
            <a:xfrm>
              <a:off x="729335" y="3480061"/>
              <a:ext cx="1095589" cy="268208"/>
            </a:xfrm>
            <a:prstGeom prst="rect">
              <a:avLst/>
            </a:prstGeom>
            <a:noFill/>
            <a:ln w="12700">
              <a:noFill/>
              <a:miter lim="800000"/>
              <a:headEnd/>
              <a:tailEnd/>
            </a:ln>
          </p:spPr>
          <p:txBody>
            <a:bodyPr wrap="none" lIns="90487" tIns="44450" rIns="90487" bIns="44450">
              <a:prstTxWarp prst="textNoShape">
                <a:avLst/>
              </a:prstTxWarp>
              <a:spAutoFit/>
            </a:bodyPr>
            <a:lstStyle/>
            <a:p>
              <a:r>
                <a:rPr lang="en-US" sz="1200" b="1" dirty="0">
                  <a:solidFill>
                    <a:srgbClr val="081D58"/>
                  </a:solidFill>
                  <a:latin typeface="Arial Narrow"/>
                  <a:ea typeface="Arial Narrow" pitchFamily="-111" charset="0"/>
                  <a:cs typeface="Arial Narrow"/>
                </a:rPr>
                <a:t>Chromosome</a:t>
              </a:r>
            </a:p>
          </p:txBody>
        </p:sp>
        <p:sp>
          <p:nvSpPr>
            <p:cNvPr id="341" name="Line 152"/>
            <p:cNvSpPr>
              <a:spLocks noChangeShapeType="1"/>
            </p:cNvSpPr>
            <p:nvPr/>
          </p:nvSpPr>
          <p:spPr bwMode="auto">
            <a:xfrm flipH="1" flipV="1">
              <a:off x="546099" y="4038600"/>
              <a:ext cx="195364" cy="243"/>
            </a:xfrm>
            <a:prstGeom prst="line">
              <a:avLst/>
            </a:prstGeom>
            <a:noFill/>
            <a:ln w="28575" cmpd="sng">
              <a:solidFill>
                <a:srgbClr val="081D58"/>
              </a:solidFill>
              <a:round/>
              <a:headEnd type="triangle" w="med" len="med"/>
              <a:tailEnd/>
            </a:ln>
          </p:spPr>
          <p:txBody>
            <a:bodyPr wrap="none" anchor="ctr">
              <a:prstTxWarp prst="textNoShape">
                <a:avLst/>
              </a:prstTxWarp>
            </a:bodyPr>
            <a:lstStyle/>
            <a:p>
              <a:endParaRPr lang="en-US" sz="1200">
                <a:latin typeface="Arial Narrow"/>
                <a:cs typeface="Arial Narrow"/>
              </a:endParaRPr>
            </a:p>
          </p:txBody>
        </p:sp>
        <p:sp>
          <p:nvSpPr>
            <p:cNvPr id="342" name="Rectangle 28"/>
            <p:cNvSpPr>
              <a:spLocks noChangeArrowheads="1"/>
            </p:cNvSpPr>
            <p:nvPr/>
          </p:nvSpPr>
          <p:spPr bwMode="auto">
            <a:xfrm>
              <a:off x="3639496" y="5122136"/>
              <a:ext cx="62864" cy="278539"/>
            </a:xfrm>
            <a:prstGeom prst="rect">
              <a:avLst/>
            </a:prstGeom>
            <a:solidFill>
              <a:srgbClr val="1E3B65"/>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457" name="Rectangle 28"/>
            <p:cNvSpPr>
              <a:spLocks noChangeArrowheads="1"/>
            </p:cNvSpPr>
            <p:nvPr/>
          </p:nvSpPr>
          <p:spPr bwMode="auto">
            <a:xfrm>
              <a:off x="3944296" y="5122136"/>
              <a:ext cx="62864" cy="278539"/>
            </a:xfrm>
            <a:prstGeom prst="rect">
              <a:avLst/>
            </a:prstGeom>
            <a:solidFill>
              <a:srgbClr val="1E3B65"/>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458" name="Rectangle 28"/>
            <p:cNvSpPr>
              <a:spLocks noChangeArrowheads="1"/>
            </p:cNvSpPr>
            <p:nvPr/>
          </p:nvSpPr>
          <p:spPr bwMode="auto">
            <a:xfrm>
              <a:off x="4045896" y="5122136"/>
              <a:ext cx="62864" cy="278539"/>
            </a:xfrm>
            <a:prstGeom prst="rect">
              <a:avLst/>
            </a:prstGeom>
            <a:solidFill>
              <a:srgbClr val="1E3B65"/>
            </a:solidFill>
            <a:ln w="12700">
              <a:solidFill>
                <a:srgbClr val="1E3B64"/>
              </a:solidFill>
              <a:miter lim="800000"/>
              <a:headEnd/>
              <a:tailEnd/>
            </a:ln>
          </p:spPr>
          <p:txBody>
            <a:bodyPr wrap="none" anchor="ctr">
              <a:prstTxWarp prst="textNoShape">
                <a:avLst/>
              </a:prstTxWarp>
            </a:bodyPr>
            <a:lstStyle/>
            <a:p>
              <a:endParaRPr lang="en-US" sz="1200">
                <a:latin typeface="Arial Narrow"/>
                <a:ea typeface="Arial Narrow" pitchFamily="-111" charset="0"/>
                <a:cs typeface="Arial Narrow"/>
              </a:endParaRPr>
            </a:p>
          </p:txBody>
        </p:sp>
        <p:sp>
          <p:nvSpPr>
            <p:cNvPr id="459" name="Rectangle 22"/>
            <p:cNvSpPr>
              <a:spLocks noChangeArrowheads="1"/>
            </p:cNvSpPr>
            <p:nvPr/>
          </p:nvSpPr>
          <p:spPr bwMode="auto">
            <a:xfrm>
              <a:off x="3652288" y="5132122"/>
              <a:ext cx="342080" cy="268208"/>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200" b="1" dirty="0">
                  <a:solidFill>
                    <a:srgbClr val="081D58"/>
                  </a:solidFill>
                  <a:latin typeface="Arial Narrow"/>
                  <a:ea typeface="Arial Narrow" pitchFamily="-111" charset="0"/>
                  <a:cs typeface="Arial Narrow"/>
                </a:rPr>
                <a:t>or</a:t>
              </a:r>
            </a:p>
          </p:txBody>
        </p:sp>
      </p:grpSp>
      <p:sp>
        <p:nvSpPr>
          <p:cNvPr id="461" name="Rectangle 3"/>
          <p:cNvSpPr>
            <a:spLocks noChangeArrowheads="1"/>
          </p:cNvSpPr>
          <p:nvPr/>
        </p:nvSpPr>
        <p:spPr bwMode="auto">
          <a:xfrm>
            <a:off x="819407" y="5123788"/>
            <a:ext cx="527003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p>
            <a:pPr eaLnBrk="0" hangingPunct="0"/>
            <a:r>
              <a:rPr lang="en-US" sz="2800" b="1" dirty="0">
                <a:solidFill>
                  <a:srgbClr val="173156"/>
                </a:solidFill>
                <a:latin typeface="Arial Narrow" charset="0"/>
                <a:cs typeface="Arial Narrow" charset="0"/>
              </a:rPr>
              <a:t>Autosomal recessive PKD </a:t>
            </a:r>
            <a:r>
              <a:rPr lang="en-US" sz="2800" b="1" dirty="0">
                <a:solidFill>
                  <a:srgbClr val="594C46"/>
                </a:solidFill>
                <a:latin typeface="Arial Narrow" charset="0"/>
                <a:cs typeface="Arial Narrow" charset="0"/>
              </a:rPr>
              <a:t>(ARPKD)</a:t>
            </a:r>
          </a:p>
        </p:txBody>
      </p:sp>
      <p:pic>
        <p:nvPicPr>
          <p:cNvPr id="3" name="Picture 2">
            <a:extLst>
              <a:ext uri="{FF2B5EF4-FFF2-40B4-BE49-F238E27FC236}">
                <a16:creationId xmlns:a16="http://schemas.microsoft.com/office/drawing/2014/main" id="{E1AB5FC0-ADE4-4144-AD6E-90322062E98D}"/>
              </a:ext>
            </a:extLst>
          </p:cNvPr>
          <p:cNvPicPr>
            <a:picLocks noChangeAspect="1"/>
          </p:cNvPicPr>
          <p:nvPr/>
        </p:nvPicPr>
        <p:blipFill>
          <a:blip r:embed="rId3"/>
          <a:stretch>
            <a:fillRect/>
          </a:stretch>
        </p:blipFill>
        <p:spPr>
          <a:xfrm>
            <a:off x="3070725" y="3201100"/>
            <a:ext cx="2222201" cy="1349987"/>
          </a:xfrm>
          <a:prstGeom prst="rect">
            <a:avLst/>
          </a:prstGeom>
        </p:spPr>
      </p:pic>
      <p:sp>
        <p:nvSpPr>
          <p:cNvPr id="300" name="Rectangle 4">
            <a:extLst>
              <a:ext uri="{FF2B5EF4-FFF2-40B4-BE49-F238E27FC236}">
                <a16:creationId xmlns:a16="http://schemas.microsoft.com/office/drawing/2014/main" id="{378DFBF2-0BAF-3743-A157-26B2E72453B7}"/>
              </a:ext>
            </a:extLst>
          </p:cNvPr>
          <p:cNvSpPr>
            <a:spLocks noChangeArrowheads="1"/>
          </p:cNvSpPr>
          <p:nvPr/>
        </p:nvSpPr>
        <p:spPr bwMode="auto">
          <a:xfrm>
            <a:off x="838200" y="704740"/>
            <a:ext cx="9697720" cy="646331"/>
          </a:xfrm>
          <a:prstGeom prst="rect">
            <a:avLst/>
          </a:prstGeom>
          <a:noFill/>
          <a:ln w="12700">
            <a:noFill/>
            <a:miter lim="800000"/>
            <a:headEnd/>
            <a:tailEnd/>
          </a:ln>
        </p:spPr>
        <p:txBody>
          <a:bodyPr wrap="square">
            <a:prstTxWarp prst="textNoShape">
              <a:avLst/>
            </a:prstTxWarp>
            <a:spAutoFit/>
          </a:bodyPr>
          <a:lstStyle/>
          <a:p>
            <a:r>
              <a:rPr lang="en-US" sz="3600" b="1" dirty="0">
                <a:solidFill>
                  <a:srgbClr val="231E5A"/>
                </a:solidFill>
                <a:latin typeface="Arial Narrow" pitchFamily="-111" charset="0"/>
                <a:ea typeface="Arial Narrow" pitchFamily="-111" charset="0"/>
                <a:cs typeface="Arial Narrow" pitchFamily="-111" charset="0"/>
              </a:rPr>
              <a:t>Definitions</a:t>
            </a:r>
          </a:p>
        </p:txBody>
      </p:sp>
    </p:spTree>
    <p:extLst>
      <p:ext uri="{BB962C8B-B14F-4D97-AF65-F5344CB8AC3E}">
        <p14:creationId xmlns:p14="http://schemas.microsoft.com/office/powerpoint/2010/main" val="2049546620"/>
      </p:ext>
    </p:extLst>
  </p:cSld>
  <p:clrMapOvr>
    <a:masterClrMapping/>
  </p:clrMapOvr>
</p:sld>
</file>

<file path=ppt/theme/theme1.xml><?xml version="1.0" encoding="utf-8"?>
<a:theme xmlns:a="http://schemas.openxmlformats.org/drawingml/2006/main" name="PKD Foundation 2019">
  <a:themeElements>
    <a:clrScheme name="PKD Foundation">
      <a:dk1>
        <a:srgbClr val="25205D"/>
      </a:dk1>
      <a:lt1>
        <a:srgbClr val="FFFFFF"/>
      </a:lt1>
      <a:dk2>
        <a:srgbClr val="00778B"/>
      </a:dk2>
      <a:lt2>
        <a:srgbClr val="E7E6E6"/>
      </a:lt2>
      <a:accent1>
        <a:srgbClr val="6FBBC5"/>
      </a:accent1>
      <a:accent2>
        <a:srgbClr val="A3CF5E"/>
      </a:accent2>
      <a:accent3>
        <a:srgbClr val="D3E5AE"/>
      </a:accent3>
      <a:accent4>
        <a:srgbClr val="25205D"/>
      </a:accent4>
      <a:accent5>
        <a:srgbClr val="8E7FAB"/>
      </a:accent5>
      <a:accent6>
        <a:srgbClr val="00778B"/>
      </a:accent6>
      <a:hlink>
        <a:srgbClr val="6FBBC5"/>
      </a:hlink>
      <a:folHlink>
        <a:srgbClr val="8E7FA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KDCON2022-slideshow-template-v2" id="{EE6A4FBF-0216-594F-BBE2-F7974D9E215C}" vid="{0F46776A-BD4B-F34B-9B3E-12F40B766F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927</TotalTime>
  <Words>2138</Words>
  <Application>Microsoft Macintosh PowerPoint</Application>
  <PresentationFormat>Widescreen</PresentationFormat>
  <Paragraphs>445</Paragraphs>
  <Slides>33</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Arial Narrow</vt:lpstr>
      <vt:lpstr>Calibri</vt:lpstr>
      <vt:lpstr>Times</vt:lpstr>
      <vt:lpstr>Wingdings</vt:lpstr>
      <vt:lpstr>PKD Foundation 2019</vt:lpstr>
      <vt:lpstr>Your Child Has Been Diagnosed With PKD –  Now What?   Lisa M. Guay-Woodford, MD Children’s Hospital of Philadelphia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Glenn McMillan</dc:creator>
  <cp:lastModifiedBy>Guay-Woodford, Lisa M</cp:lastModifiedBy>
  <cp:revision>21</cp:revision>
  <dcterms:created xsi:type="dcterms:W3CDTF">2022-04-04T21:37:32Z</dcterms:created>
  <dcterms:modified xsi:type="dcterms:W3CDTF">2024-10-18T18:36:38Z</dcterms:modified>
</cp:coreProperties>
</file>